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312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315" r:id="rId13"/>
    <p:sldId id="262" r:id="rId14"/>
    <p:sldId id="288" r:id="rId15"/>
    <p:sldId id="263" r:id="rId16"/>
    <p:sldId id="289" r:id="rId17"/>
    <p:sldId id="264" r:id="rId18"/>
    <p:sldId id="290" r:id="rId19"/>
    <p:sldId id="265" r:id="rId20"/>
    <p:sldId id="291" r:id="rId21"/>
    <p:sldId id="266" r:id="rId22"/>
    <p:sldId id="292" r:id="rId23"/>
    <p:sldId id="318" r:id="rId24"/>
    <p:sldId id="267" r:id="rId25"/>
    <p:sldId id="293" r:id="rId26"/>
    <p:sldId id="268" r:id="rId27"/>
    <p:sldId id="294" r:id="rId28"/>
    <p:sldId id="269" r:id="rId29"/>
    <p:sldId id="295" r:id="rId30"/>
    <p:sldId id="270" r:id="rId31"/>
    <p:sldId id="296" r:id="rId32"/>
    <p:sldId id="271" r:id="rId33"/>
    <p:sldId id="297" r:id="rId34"/>
    <p:sldId id="324" r:id="rId35"/>
    <p:sldId id="272" r:id="rId36"/>
    <p:sldId id="298" r:id="rId37"/>
    <p:sldId id="273" r:id="rId38"/>
    <p:sldId id="300" r:id="rId39"/>
    <p:sldId id="274" r:id="rId40"/>
    <p:sldId id="301" r:id="rId41"/>
    <p:sldId id="275" r:id="rId42"/>
    <p:sldId id="302" r:id="rId43"/>
    <p:sldId id="276" r:id="rId44"/>
    <p:sldId id="303" r:id="rId45"/>
    <p:sldId id="331" r:id="rId46"/>
    <p:sldId id="277" r:id="rId47"/>
    <p:sldId id="304" r:id="rId48"/>
    <p:sldId id="279" r:id="rId49"/>
    <p:sldId id="305" r:id="rId50"/>
    <p:sldId id="280" r:id="rId51"/>
    <p:sldId id="306" r:id="rId52"/>
    <p:sldId id="281" r:id="rId53"/>
    <p:sldId id="307" r:id="rId54"/>
    <p:sldId id="282" r:id="rId55"/>
    <p:sldId id="308" r:id="rId56"/>
    <p:sldId id="335" r:id="rId57"/>
    <p:sldId id="309" r:id="rId58"/>
    <p:sldId id="310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28" autoAdjust="0"/>
  </p:normalViewPr>
  <p:slideViewPr>
    <p:cSldViewPr>
      <p:cViewPr varScale="1">
        <p:scale>
          <a:sx n="83" d="100"/>
          <a:sy n="83" d="100"/>
        </p:scale>
        <p:origin x="9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36C7621-05EA-476E-B6F0-907079BD898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197A6A4-7300-425A-8A32-664E74CCE050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E1A58421-35F1-4BB5-814F-5059DF79B493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19B93A2-2588-4E65-BBD5-0FAC09DFB310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02FDBC70-7100-44AE-8232-B1E87075414C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DDB0323A-663E-4B87-860B-0C611759EA87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D122FC30-FE6D-4056-893A-19A88F2D295D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A9BDB8DB-76E3-432C-A633-8ABB846C83BD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05DF09C-027B-4305-AE1B-6873A5DF17D1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0526908-0A11-495C-AC16-664BF4287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6718DF8-4092-4823-B9A2-E362651F2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3BC620F-39FC-470D-A0E4-E0A47DADA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2443C-91FF-404B-B23D-FA94E8C21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3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29C05B6-6CD8-4970-AAAE-38A029876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CA9BA55-C7AB-439D-BFEB-DF56A52D5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9BC0DE40-F4D3-4295-BE24-6BEB501CA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CA9EF-B88D-43B7-8B95-803CE34E7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4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A38A9CC-55DE-40B2-A62C-3F4296B70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E34C99D-AD41-4F7F-A174-21607FCAE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12A4F94-EABD-48DC-9E41-2F4F5619F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27CB1-9708-41AC-99DA-5F4466071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52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DECB2CE-CDA4-4057-8B03-A921245F2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81B70F1-B0FE-40D5-B2C3-876388340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0D96B0A-55FE-44AD-9AF4-A554BB3FF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E7357-B6F2-4873-B864-29DC44CFF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01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489F497-5461-4CC0-8E30-C0691A96E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BF76800-E86A-4E86-9EE0-84F80D8D0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09AF93D-A66F-403A-9BC0-9ECE658AF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852A5-53D5-4B6B-ADC1-BAB55CDDE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8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D47A24E-F361-4F37-A81F-90AD63272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DC91DB5-AD3F-45F5-B947-1A771A22D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D14696F-81DA-4B96-895A-29A0098DA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EFA9E-4F6E-42BC-8C77-5EAC37A1F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94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D85FE4A-060D-4134-9E3C-504A9E15B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8941FCD-2248-488A-96E1-13A3B6066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DD47BF6-DEA3-4003-82A2-EFA38229C3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AB928-C0B6-4663-99C3-460F50BF3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9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866BF52-1B95-4F20-9324-565A09775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71C6CED6-AE38-4AF7-9646-B697DBB80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78421269-629F-492B-B311-3796B7FBF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68B0F-A2EE-4C6E-ACC1-CBAA5BC12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29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4FDBEC4D-10E9-4B38-90F7-C704FDB05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72042B3-172A-4701-9BFD-93CCC2DCB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53BF12B-BAF3-46A1-8645-6B5C7E68CB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F930E-0AD2-4974-9734-69F9CA1E4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66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A944861C-6907-4F78-96F6-D6E8A9CC0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534201D-E8E6-4E9D-83C5-82EF87D6D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70001081-B96B-4890-B645-8853F09A9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8BABE-36A2-4B73-A1E7-75E343275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78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2C5276A-24FC-448E-BD12-BAC284AC3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07226A8-06BA-4A04-9DD7-35EB92ED7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17479CEF-361E-49B1-8B81-ECD68960B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3D389-CAB1-477C-92FD-108B72EB2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54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2085CE0-039E-4D68-BD10-EB5FDA473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390131A-16F3-42A0-B288-7A65CB4C0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0017244-E664-4691-BFCC-38F62F5A9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4EC61-F71A-4CFB-9BA8-4C7A65ACC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71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1C665F3-66EE-4402-9DE0-BB6CDEBF145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8CCC6D30-8D1D-4C67-A2EC-E731978A2F1E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Freeform 4">
            <a:extLst>
              <a:ext uri="{FF2B5EF4-FFF2-40B4-BE49-F238E27FC236}">
                <a16:creationId xmlns:a16="http://schemas.microsoft.com/office/drawing/2014/main" id="{D37337C2-C790-4F0D-8F91-B0DC52228A4E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5">
            <a:extLst>
              <a:ext uri="{FF2B5EF4-FFF2-40B4-BE49-F238E27FC236}">
                <a16:creationId xmlns:a16="http://schemas.microsoft.com/office/drawing/2014/main" id="{2FCDD4B0-026A-4F14-AF35-199AFB28A03D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BE8A4E9A-12C5-4227-8226-5CB62672A5DF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0023040C-272C-4B80-8018-72B3DDD878F9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5BAE11B0-E1FC-4BEE-9428-7F2EF863A752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4BA3FA6C-A35C-43BF-8E63-1039B9B3794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6AF6DCF5-6BF9-4CCD-B418-1D39347D6EF4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29760747-E58F-400C-9DAB-39EC08DEB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BCD31BCC-D77A-4F72-9E7D-5CE28B0AC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57" name="Rectangle 13">
            <a:extLst>
              <a:ext uri="{FF2B5EF4-FFF2-40B4-BE49-F238E27FC236}">
                <a16:creationId xmlns:a16="http://schemas.microsoft.com/office/drawing/2014/main" id="{064A4B62-D506-4F6B-B456-15458AE9D8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8" name="Rectangle 14">
            <a:extLst>
              <a:ext uri="{FF2B5EF4-FFF2-40B4-BE49-F238E27FC236}">
                <a16:creationId xmlns:a16="http://schemas.microsoft.com/office/drawing/2014/main" id="{EB81B7FD-78B9-4DCA-8737-4465295CD4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>
            <a:extLst>
              <a:ext uri="{FF2B5EF4-FFF2-40B4-BE49-F238E27FC236}">
                <a16:creationId xmlns:a16="http://schemas.microsoft.com/office/drawing/2014/main" id="{F478B2F2-79A9-42BC-B2D8-079392358B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932A52-68D0-4FFE-8524-CFAA52B67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slide" Target="slide48.xml"/><Relationship Id="rId26" Type="http://schemas.openxmlformats.org/officeDocument/2006/relationships/slide" Target="slide52.xml"/><Relationship Id="rId3" Type="http://schemas.openxmlformats.org/officeDocument/2006/relationships/audio" Target="../media/audio1.wav"/><Relationship Id="rId21" Type="http://schemas.openxmlformats.org/officeDocument/2006/relationships/slide" Target="slide39.xml"/><Relationship Id="rId7" Type="http://schemas.openxmlformats.org/officeDocument/2006/relationships/slide" Target="slide4.xml"/><Relationship Id="rId12" Type="http://schemas.openxmlformats.org/officeDocument/2006/relationships/slide" Target="slide35.xml"/><Relationship Id="rId17" Type="http://schemas.openxmlformats.org/officeDocument/2006/relationships/slide" Target="slide37.xml"/><Relationship Id="rId25" Type="http://schemas.openxmlformats.org/officeDocument/2006/relationships/slide" Target="slide41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26.xml"/><Relationship Id="rId20" Type="http://schemas.openxmlformats.org/officeDocument/2006/relationships/slide" Target="slide28.xml"/><Relationship Id="rId29" Type="http://schemas.openxmlformats.org/officeDocument/2006/relationships/slide" Target="slide43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slide" Target="slide13.xml"/><Relationship Id="rId24" Type="http://schemas.openxmlformats.org/officeDocument/2006/relationships/slide" Target="slide30.xml"/><Relationship Id="rId5" Type="http://schemas.openxmlformats.org/officeDocument/2006/relationships/image" Target="../media/image1.wmf"/><Relationship Id="rId15" Type="http://schemas.openxmlformats.org/officeDocument/2006/relationships/slide" Target="slide15.xml"/><Relationship Id="rId23" Type="http://schemas.openxmlformats.org/officeDocument/2006/relationships/slide" Target="slide19.xml"/><Relationship Id="rId28" Type="http://schemas.openxmlformats.org/officeDocument/2006/relationships/slide" Target="slide32.xml"/><Relationship Id="rId10" Type="http://schemas.openxmlformats.org/officeDocument/2006/relationships/slide" Target="slide10.xml"/><Relationship Id="rId19" Type="http://schemas.openxmlformats.org/officeDocument/2006/relationships/slide" Target="slide17.xml"/><Relationship Id="rId31" Type="http://schemas.openxmlformats.org/officeDocument/2006/relationships/slide" Target="slide57.xml"/><Relationship Id="rId4" Type="http://schemas.openxmlformats.org/officeDocument/2006/relationships/oleObject" Target="../embeddings/oleObject1.bin"/><Relationship Id="rId9" Type="http://schemas.openxmlformats.org/officeDocument/2006/relationships/slide" Target="slide8.xml"/><Relationship Id="rId14" Type="http://schemas.openxmlformats.org/officeDocument/2006/relationships/slide" Target="slide46.xml"/><Relationship Id="rId22" Type="http://schemas.openxmlformats.org/officeDocument/2006/relationships/slide" Target="slide50.xml"/><Relationship Id="rId27" Type="http://schemas.openxmlformats.org/officeDocument/2006/relationships/slide" Target="slide21.xml"/><Relationship Id="rId30" Type="http://schemas.openxmlformats.org/officeDocument/2006/relationships/slide" Target="slide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slide" Target="slide48.xml"/><Relationship Id="rId26" Type="http://schemas.openxmlformats.org/officeDocument/2006/relationships/slide" Target="slide52.xml"/><Relationship Id="rId3" Type="http://schemas.openxmlformats.org/officeDocument/2006/relationships/audio" Target="../media/audio1.wav"/><Relationship Id="rId21" Type="http://schemas.openxmlformats.org/officeDocument/2006/relationships/slide" Target="slide39.xml"/><Relationship Id="rId7" Type="http://schemas.openxmlformats.org/officeDocument/2006/relationships/slide" Target="slide4.xml"/><Relationship Id="rId12" Type="http://schemas.openxmlformats.org/officeDocument/2006/relationships/slide" Target="slide35.xml"/><Relationship Id="rId17" Type="http://schemas.openxmlformats.org/officeDocument/2006/relationships/slide" Target="slide37.xml"/><Relationship Id="rId25" Type="http://schemas.openxmlformats.org/officeDocument/2006/relationships/slide" Target="slide41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26.xml"/><Relationship Id="rId20" Type="http://schemas.openxmlformats.org/officeDocument/2006/relationships/slide" Target="slide28.xml"/><Relationship Id="rId29" Type="http://schemas.openxmlformats.org/officeDocument/2006/relationships/slide" Target="slide43.xml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slide" Target="slide13.xml"/><Relationship Id="rId24" Type="http://schemas.openxmlformats.org/officeDocument/2006/relationships/slide" Target="slide30.xml"/><Relationship Id="rId5" Type="http://schemas.openxmlformats.org/officeDocument/2006/relationships/image" Target="../media/image1.wmf"/><Relationship Id="rId15" Type="http://schemas.openxmlformats.org/officeDocument/2006/relationships/slide" Target="slide15.xml"/><Relationship Id="rId23" Type="http://schemas.openxmlformats.org/officeDocument/2006/relationships/slide" Target="slide19.xml"/><Relationship Id="rId28" Type="http://schemas.openxmlformats.org/officeDocument/2006/relationships/slide" Target="slide32.xml"/><Relationship Id="rId10" Type="http://schemas.openxmlformats.org/officeDocument/2006/relationships/slide" Target="slide10.xml"/><Relationship Id="rId19" Type="http://schemas.openxmlformats.org/officeDocument/2006/relationships/slide" Target="slide17.xml"/><Relationship Id="rId31" Type="http://schemas.openxmlformats.org/officeDocument/2006/relationships/slide" Target="slide57.xml"/><Relationship Id="rId4" Type="http://schemas.openxmlformats.org/officeDocument/2006/relationships/oleObject" Target="../embeddings/oleObject2.bin"/><Relationship Id="rId9" Type="http://schemas.openxmlformats.org/officeDocument/2006/relationships/slide" Target="slide8.xml"/><Relationship Id="rId14" Type="http://schemas.openxmlformats.org/officeDocument/2006/relationships/slide" Target="slide46.xml"/><Relationship Id="rId22" Type="http://schemas.openxmlformats.org/officeDocument/2006/relationships/slide" Target="slide50.xml"/><Relationship Id="rId27" Type="http://schemas.openxmlformats.org/officeDocument/2006/relationships/slide" Target="slide21.xml"/><Relationship Id="rId30" Type="http://schemas.openxmlformats.org/officeDocument/2006/relationships/slide" Target="slide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slide" Target="slide48.xml"/><Relationship Id="rId26" Type="http://schemas.openxmlformats.org/officeDocument/2006/relationships/slide" Target="slide52.xml"/><Relationship Id="rId3" Type="http://schemas.openxmlformats.org/officeDocument/2006/relationships/audio" Target="../media/audio1.wav"/><Relationship Id="rId21" Type="http://schemas.openxmlformats.org/officeDocument/2006/relationships/slide" Target="slide39.xml"/><Relationship Id="rId7" Type="http://schemas.openxmlformats.org/officeDocument/2006/relationships/slide" Target="slide4.xml"/><Relationship Id="rId12" Type="http://schemas.openxmlformats.org/officeDocument/2006/relationships/slide" Target="slide35.xml"/><Relationship Id="rId17" Type="http://schemas.openxmlformats.org/officeDocument/2006/relationships/slide" Target="slide37.xml"/><Relationship Id="rId25" Type="http://schemas.openxmlformats.org/officeDocument/2006/relationships/slide" Target="slide41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26.xml"/><Relationship Id="rId20" Type="http://schemas.openxmlformats.org/officeDocument/2006/relationships/slide" Target="slide28.xml"/><Relationship Id="rId29" Type="http://schemas.openxmlformats.org/officeDocument/2006/relationships/slide" Target="slide43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11" Type="http://schemas.openxmlformats.org/officeDocument/2006/relationships/slide" Target="slide13.xml"/><Relationship Id="rId24" Type="http://schemas.openxmlformats.org/officeDocument/2006/relationships/slide" Target="slide30.xml"/><Relationship Id="rId5" Type="http://schemas.openxmlformats.org/officeDocument/2006/relationships/image" Target="../media/image1.wmf"/><Relationship Id="rId15" Type="http://schemas.openxmlformats.org/officeDocument/2006/relationships/slide" Target="slide15.xml"/><Relationship Id="rId23" Type="http://schemas.openxmlformats.org/officeDocument/2006/relationships/slide" Target="slide19.xml"/><Relationship Id="rId28" Type="http://schemas.openxmlformats.org/officeDocument/2006/relationships/slide" Target="slide32.xml"/><Relationship Id="rId10" Type="http://schemas.openxmlformats.org/officeDocument/2006/relationships/slide" Target="slide10.xml"/><Relationship Id="rId19" Type="http://schemas.openxmlformats.org/officeDocument/2006/relationships/slide" Target="slide17.xml"/><Relationship Id="rId31" Type="http://schemas.openxmlformats.org/officeDocument/2006/relationships/slide" Target="slide57.xml"/><Relationship Id="rId4" Type="http://schemas.openxmlformats.org/officeDocument/2006/relationships/oleObject" Target="../embeddings/oleObject3.bin"/><Relationship Id="rId9" Type="http://schemas.openxmlformats.org/officeDocument/2006/relationships/slide" Target="slide8.xml"/><Relationship Id="rId14" Type="http://schemas.openxmlformats.org/officeDocument/2006/relationships/slide" Target="slide46.xml"/><Relationship Id="rId22" Type="http://schemas.openxmlformats.org/officeDocument/2006/relationships/slide" Target="slide50.xml"/><Relationship Id="rId27" Type="http://schemas.openxmlformats.org/officeDocument/2006/relationships/slide" Target="slide21.xml"/><Relationship Id="rId30" Type="http://schemas.openxmlformats.org/officeDocument/2006/relationships/slide" Target="slide5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slide" Target="slide48.xml"/><Relationship Id="rId26" Type="http://schemas.openxmlformats.org/officeDocument/2006/relationships/slide" Target="slide52.xml"/><Relationship Id="rId3" Type="http://schemas.openxmlformats.org/officeDocument/2006/relationships/audio" Target="../media/audio1.wav"/><Relationship Id="rId21" Type="http://schemas.openxmlformats.org/officeDocument/2006/relationships/slide" Target="slide39.xml"/><Relationship Id="rId7" Type="http://schemas.openxmlformats.org/officeDocument/2006/relationships/slide" Target="slide4.xml"/><Relationship Id="rId12" Type="http://schemas.openxmlformats.org/officeDocument/2006/relationships/slide" Target="slide35.xml"/><Relationship Id="rId17" Type="http://schemas.openxmlformats.org/officeDocument/2006/relationships/slide" Target="slide37.xml"/><Relationship Id="rId25" Type="http://schemas.openxmlformats.org/officeDocument/2006/relationships/slide" Target="slide41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26.xml"/><Relationship Id="rId20" Type="http://schemas.openxmlformats.org/officeDocument/2006/relationships/slide" Target="slide28.xml"/><Relationship Id="rId29" Type="http://schemas.openxmlformats.org/officeDocument/2006/relationships/slide" Target="slide43.xml"/><Relationship Id="rId1" Type="http://schemas.openxmlformats.org/officeDocument/2006/relationships/vmlDrawing" Target="../drawings/vmlDrawing4.vml"/><Relationship Id="rId6" Type="http://schemas.openxmlformats.org/officeDocument/2006/relationships/slide" Target="slide2.xml"/><Relationship Id="rId11" Type="http://schemas.openxmlformats.org/officeDocument/2006/relationships/slide" Target="slide13.xml"/><Relationship Id="rId24" Type="http://schemas.openxmlformats.org/officeDocument/2006/relationships/slide" Target="slide30.xml"/><Relationship Id="rId5" Type="http://schemas.openxmlformats.org/officeDocument/2006/relationships/image" Target="../media/image1.wmf"/><Relationship Id="rId15" Type="http://schemas.openxmlformats.org/officeDocument/2006/relationships/slide" Target="slide15.xml"/><Relationship Id="rId23" Type="http://schemas.openxmlformats.org/officeDocument/2006/relationships/slide" Target="slide19.xml"/><Relationship Id="rId28" Type="http://schemas.openxmlformats.org/officeDocument/2006/relationships/slide" Target="slide32.xml"/><Relationship Id="rId10" Type="http://schemas.openxmlformats.org/officeDocument/2006/relationships/slide" Target="slide10.xml"/><Relationship Id="rId19" Type="http://schemas.openxmlformats.org/officeDocument/2006/relationships/slide" Target="slide17.xml"/><Relationship Id="rId31" Type="http://schemas.openxmlformats.org/officeDocument/2006/relationships/slide" Target="slide57.xml"/><Relationship Id="rId4" Type="http://schemas.openxmlformats.org/officeDocument/2006/relationships/oleObject" Target="../embeddings/oleObject4.bin"/><Relationship Id="rId9" Type="http://schemas.openxmlformats.org/officeDocument/2006/relationships/slide" Target="slide8.xml"/><Relationship Id="rId14" Type="http://schemas.openxmlformats.org/officeDocument/2006/relationships/slide" Target="slide46.xml"/><Relationship Id="rId22" Type="http://schemas.openxmlformats.org/officeDocument/2006/relationships/slide" Target="slide50.xml"/><Relationship Id="rId27" Type="http://schemas.openxmlformats.org/officeDocument/2006/relationships/slide" Target="slide21.xml"/><Relationship Id="rId30" Type="http://schemas.openxmlformats.org/officeDocument/2006/relationships/slide" Target="slide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slide" Target="slide48.xml"/><Relationship Id="rId26" Type="http://schemas.openxmlformats.org/officeDocument/2006/relationships/slide" Target="slide52.xml"/><Relationship Id="rId3" Type="http://schemas.openxmlformats.org/officeDocument/2006/relationships/audio" Target="../media/audio1.wav"/><Relationship Id="rId21" Type="http://schemas.openxmlformats.org/officeDocument/2006/relationships/slide" Target="slide39.xml"/><Relationship Id="rId7" Type="http://schemas.openxmlformats.org/officeDocument/2006/relationships/slide" Target="slide4.xml"/><Relationship Id="rId12" Type="http://schemas.openxmlformats.org/officeDocument/2006/relationships/slide" Target="slide35.xml"/><Relationship Id="rId17" Type="http://schemas.openxmlformats.org/officeDocument/2006/relationships/slide" Target="slide37.xml"/><Relationship Id="rId25" Type="http://schemas.openxmlformats.org/officeDocument/2006/relationships/slide" Target="slide41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26.xml"/><Relationship Id="rId20" Type="http://schemas.openxmlformats.org/officeDocument/2006/relationships/slide" Target="slide28.xml"/><Relationship Id="rId29" Type="http://schemas.openxmlformats.org/officeDocument/2006/relationships/slide" Target="slide43.xml"/><Relationship Id="rId1" Type="http://schemas.openxmlformats.org/officeDocument/2006/relationships/vmlDrawing" Target="../drawings/vmlDrawing5.vml"/><Relationship Id="rId6" Type="http://schemas.openxmlformats.org/officeDocument/2006/relationships/slide" Target="slide2.xml"/><Relationship Id="rId11" Type="http://schemas.openxmlformats.org/officeDocument/2006/relationships/slide" Target="slide13.xml"/><Relationship Id="rId24" Type="http://schemas.openxmlformats.org/officeDocument/2006/relationships/slide" Target="slide30.xml"/><Relationship Id="rId5" Type="http://schemas.openxmlformats.org/officeDocument/2006/relationships/image" Target="../media/image1.wmf"/><Relationship Id="rId15" Type="http://schemas.openxmlformats.org/officeDocument/2006/relationships/slide" Target="slide15.xml"/><Relationship Id="rId23" Type="http://schemas.openxmlformats.org/officeDocument/2006/relationships/slide" Target="slide19.xml"/><Relationship Id="rId28" Type="http://schemas.openxmlformats.org/officeDocument/2006/relationships/slide" Target="slide32.xml"/><Relationship Id="rId10" Type="http://schemas.openxmlformats.org/officeDocument/2006/relationships/slide" Target="slide10.xml"/><Relationship Id="rId19" Type="http://schemas.openxmlformats.org/officeDocument/2006/relationships/slide" Target="slide17.xml"/><Relationship Id="rId31" Type="http://schemas.openxmlformats.org/officeDocument/2006/relationships/slide" Target="slide57.xml"/><Relationship Id="rId4" Type="http://schemas.openxmlformats.org/officeDocument/2006/relationships/oleObject" Target="../embeddings/oleObject5.bin"/><Relationship Id="rId9" Type="http://schemas.openxmlformats.org/officeDocument/2006/relationships/slide" Target="slide8.xml"/><Relationship Id="rId14" Type="http://schemas.openxmlformats.org/officeDocument/2006/relationships/slide" Target="slide46.xml"/><Relationship Id="rId22" Type="http://schemas.openxmlformats.org/officeDocument/2006/relationships/slide" Target="slide50.xml"/><Relationship Id="rId27" Type="http://schemas.openxmlformats.org/officeDocument/2006/relationships/slide" Target="slide21.xml"/><Relationship Id="rId30" Type="http://schemas.openxmlformats.org/officeDocument/2006/relationships/slide" Target="slide5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4.xml"/><Relationship Id="rId18" Type="http://schemas.openxmlformats.org/officeDocument/2006/relationships/slide" Target="slide48.xml"/><Relationship Id="rId26" Type="http://schemas.openxmlformats.org/officeDocument/2006/relationships/slide" Target="slide52.xml"/><Relationship Id="rId3" Type="http://schemas.openxmlformats.org/officeDocument/2006/relationships/audio" Target="../media/audio1.wav"/><Relationship Id="rId21" Type="http://schemas.openxmlformats.org/officeDocument/2006/relationships/slide" Target="slide39.xml"/><Relationship Id="rId7" Type="http://schemas.openxmlformats.org/officeDocument/2006/relationships/slide" Target="slide4.xml"/><Relationship Id="rId12" Type="http://schemas.openxmlformats.org/officeDocument/2006/relationships/slide" Target="slide35.xml"/><Relationship Id="rId17" Type="http://schemas.openxmlformats.org/officeDocument/2006/relationships/slide" Target="slide37.xml"/><Relationship Id="rId25" Type="http://schemas.openxmlformats.org/officeDocument/2006/relationships/slide" Target="slide41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26.xml"/><Relationship Id="rId20" Type="http://schemas.openxmlformats.org/officeDocument/2006/relationships/slide" Target="slide28.xml"/><Relationship Id="rId29" Type="http://schemas.openxmlformats.org/officeDocument/2006/relationships/slide" Target="slide43.xml"/><Relationship Id="rId1" Type="http://schemas.openxmlformats.org/officeDocument/2006/relationships/vmlDrawing" Target="../drawings/vmlDrawing6.vml"/><Relationship Id="rId6" Type="http://schemas.openxmlformats.org/officeDocument/2006/relationships/slide" Target="slide2.xml"/><Relationship Id="rId11" Type="http://schemas.openxmlformats.org/officeDocument/2006/relationships/slide" Target="slide13.xml"/><Relationship Id="rId24" Type="http://schemas.openxmlformats.org/officeDocument/2006/relationships/slide" Target="slide30.xml"/><Relationship Id="rId5" Type="http://schemas.openxmlformats.org/officeDocument/2006/relationships/image" Target="../media/image1.wmf"/><Relationship Id="rId15" Type="http://schemas.openxmlformats.org/officeDocument/2006/relationships/slide" Target="slide15.xml"/><Relationship Id="rId23" Type="http://schemas.openxmlformats.org/officeDocument/2006/relationships/slide" Target="slide19.xml"/><Relationship Id="rId28" Type="http://schemas.openxmlformats.org/officeDocument/2006/relationships/slide" Target="slide32.xml"/><Relationship Id="rId10" Type="http://schemas.openxmlformats.org/officeDocument/2006/relationships/slide" Target="slide10.xml"/><Relationship Id="rId19" Type="http://schemas.openxmlformats.org/officeDocument/2006/relationships/slide" Target="slide17.xml"/><Relationship Id="rId31" Type="http://schemas.openxmlformats.org/officeDocument/2006/relationships/slide" Target="slide57.xml"/><Relationship Id="rId4" Type="http://schemas.openxmlformats.org/officeDocument/2006/relationships/oleObject" Target="../embeddings/oleObject6.bin"/><Relationship Id="rId9" Type="http://schemas.openxmlformats.org/officeDocument/2006/relationships/slide" Target="slide8.xml"/><Relationship Id="rId14" Type="http://schemas.openxmlformats.org/officeDocument/2006/relationships/slide" Target="slide46.xml"/><Relationship Id="rId22" Type="http://schemas.openxmlformats.org/officeDocument/2006/relationships/slide" Target="slide50.xml"/><Relationship Id="rId27" Type="http://schemas.openxmlformats.org/officeDocument/2006/relationships/slide" Target="slide21.xml"/><Relationship Id="rId30" Type="http://schemas.openxmlformats.org/officeDocument/2006/relationships/slide" Target="slide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My%20Documents\final_Q.wav" TargetMode="External"/><Relationship Id="rId4" Type="http://schemas.openxmlformats.org/officeDocument/2006/relationships/slide" Target="slide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3F09E1D-883D-435A-A944-CEF4D3639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altLang="en-US" sz="5400" dirty="0">
                <a:solidFill>
                  <a:schemeClr val="folHlink"/>
                </a:solidFill>
              </a:rPr>
              <a:t>Heart Health Jeopardy</a:t>
            </a:r>
            <a:endParaRPr lang="en-US" altLang="en-US" sz="5400" dirty="0"/>
          </a:p>
        </p:txBody>
      </p:sp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271AF2EA-FF60-4A16-8B40-5214232376D0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762000" y="1533525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Document" r:id="rId4" imgW="7927340" imgH="4732020" progId="Word.Document.8">
                  <p:embed/>
                </p:oleObj>
              </mc:Choice>
              <mc:Fallback>
                <p:oleObj name="Document" r:id="rId4" imgW="7927340" imgH="47320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3525"/>
                        <a:ext cx="777557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>
            <a:extLst>
              <a:ext uri="{FF2B5EF4-FFF2-40B4-BE49-F238E27FC236}">
                <a16:creationId xmlns:a16="http://schemas.microsoft.com/office/drawing/2014/main" id="{B6CBAC29-EDB2-4BB9-9156-E90D507F0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75" y="1462513"/>
            <a:ext cx="1463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Maiandra GD" panose="020E0502030308020204" pitchFamily="34" charset="0"/>
              </a:rPr>
              <a:t>Heart Disease</a:t>
            </a:r>
            <a:endParaRPr lang="en-US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B6F64D3B-A86C-49FD-8D12-2335967DE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643" y="1480833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Maiandra GD" panose="020E0502030308020204" pitchFamily="34" charset="0"/>
              </a:rPr>
              <a:t>Heart Facts</a:t>
            </a:r>
            <a:endParaRPr lang="en-US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6C486339-7F9B-41DE-9681-A3DD2638C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740" y="1646852"/>
            <a:ext cx="1003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Maiandra GD" panose="020E0502030308020204" pitchFamily="34" charset="0"/>
              </a:rPr>
              <a:t>Eating</a:t>
            </a:r>
            <a:endParaRPr lang="en-US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480DEF04-13CF-4ADD-BAD4-1A882930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60551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</a:rPr>
              <a:t> </a:t>
            </a:r>
            <a: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  <a:t>Exercis</a:t>
            </a:r>
            <a:r>
              <a:rPr lang="en-US" altLang="en-US" sz="2400" dirty="0">
                <a:solidFill>
                  <a:schemeClr val="bg2"/>
                </a:solidFill>
                <a:latin typeface="Maiandra GD" panose="020E0502030308020204" pitchFamily="34" charset="0"/>
              </a:rPr>
              <a:t>e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A5F43D4C-42FD-42B0-9DBE-45619C1C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1616075"/>
            <a:ext cx="1127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</a:rPr>
              <a:t>  </a:t>
            </a:r>
            <a:r>
              <a:rPr lang="en-US" altLang="en-US" sz="2400" dirty="0">
                <a:solidFill>
                  <a:schemeClr val="bg2"/>
                </a:solidFill>
                <a:latin typeface="Maiandra GD" panose="020E0502030308020204" pitchFamily="34" charset="0"/>
              </a:rPr>
              <a:t>Stress</a:t>
            </a:r>
            <a:r>
              <a:rPr lang="en-US" altLang="en-US" sz="2800" dirty="0">
                <a:solidFill>
                  <a:schemeClr val="bg2"/>
                </a:solidFill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FC1BAED8-75F5-4383-ACEB-4DE1B26BE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6" action="ppaction://hlinksldjump"/>
              </a:rPr>
              <a:t>Q $100</a:t>
            </a:r>
            <a:endParaRPr lang="en-US" altLang="en-US" sz="2400" dirty="0"/>
          </a:p>
        </p:txBody>
      </p:sp>
      <p:sp>
        <p:nvSpPr>
          <p:cNvPr id="3082" name="Text Box 11">
            <a:extLst>
              <a:ext uri="{FF2B5EF4-FFF2-40B4-BE49-F238E27FC236}">
                <a16:creationId xmlns:a16="http://schemas.microsoft.com/office/drawing/2014/main" id="{C04656CF-410E-47E4-83D1-C8B4A4BD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3083" name="Text Box 12">
            <a:extLst>
              <a:ext uri="{FF2B5EF4-FFF2-40B4-BE49-F238E27FC236}">
                <a16:creationId xmlns:a16="http://schemas.microsoft.com/office/drawing/2014/main" id="{D200B8F3-6623-42C6-93F7-F70CD5FDD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8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3084" name="Text Box 13">
            <a:extLst>
              <a:ext uri="{FF2B5EF4-FFF2-40B4-BE49-F238E27FC236}">
                <a16:creationId xmlns:a16="http://schemas.microsoft.com/office/drawing/2014/main" id="{4613ED81-592A-4C2F-A69F-E5B3322B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9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3085" name="Text Box 14">
            <a:extLst>
              <a:ext uri="{FF2B5EF4-FFF2-40B4-BE49-F238E27FC236}">
                <a16:creationId xmlns:a16="http://schemas.microsoft.com/office/drawing/2014/main" id="{A9FC6EF0-5A5B-4ADC-8389-D1B34BF8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10" action="ppaction://hlinksldjump"/>
              </a:rPr>
              <a:t>Q $500</a:t>
            </a:r>
            <a:endParaRPr lang="en-US" altLang="en-US" sz="2400" dirty="0"/>
          </a:p>
        </p:txBody>
      </p:sp>
      <p:sp>
        <p:nvSpPr>
          <p:cNvPr id="3086" name="Rectangle 15">
            <a:extLst>
              <a:ext uri="{FF2B5EF4-FFF2-40B4-BE49-F238E27FC236}">
                <a16:creationId xmlns:a16="http://schemas.microsoft.com/office/drawing/2014/main" id="{D9BA4EA4-3D6F-4380-B5FC-EC0512743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11" action="ppaction://hlinksldjump"/>
              </a:rPr>
              <a:t>Q $100</a:t>
            </a:r>
            <a:endParaRPr lang="en-US" altLang="en-US" sz="2400" dirty="0"/>
          </a:p>
        </p:txBody>
      </p:sp>
      <p:sp>
        <p:nvSpPr>
          <p:cNvPr id="3087" name="Rectangle 16">
            <a:extLst>
              <a:ext uri="{FF2B5EF4-FFF2-40B4-BE49-F238E27FC236}">
                <a16:creationId xmlns:a16="http://schemas.microsoft.com/office/drawing/2014/main" id="{D6AECB7D-AF67-4E4D-A63E-954D9F678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2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3088" name="Rectangle 17">
            <a:extLst>
              <a:ext uri="{FF2B5EF4-FFF2-40B4-BE49-F238E27FC236}">
                <a16:creationId xmlns:a16="http://schemas.microsoft.com/office/drawing/2014/main" id="{B16D59CE-0574-4F8C-ADDB-49E4D63D7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13" action="ppaction://hlinksldjump"/>
              </a:rPr>
              <a:t>Q $100</a:t>
            </a:r>
            <a:endParaRPr lang="en-US" altLang="en-US" sz="2400" dirty="0"/>
          </a:p>
        </p:txBody>
      </p:sp>
      <p:sp>
        <p:nvSpPr>
          <p:cNvPr id="3089" name="Rectangle 18">
            <a:extLst>
              <a:ext uri="{FF2B5EF4-FFF2-40B4-BE49-F238E27FC236}">
                <a16:creationId xmlns:a16="http://schemas.microsoft.com/office/drawing/2014/main" id="{203A92C8-4F6E-434C-8D04-684AD85E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4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3090" name="Rectangle 19">
            <a:extLst>
              <a:ext uri="{FF2B5EF4-FFF2-40B4-BE49-F238E27FC236}">
                <a16:creationId xmlns:a16="http://schemas.microsoft.com/office/drawing/2014/main" id="{892E2039-0FC9-48DF-B2CF-F1E43E95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5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3091" name="Rectangle 20">
            <a:extLst>
              <a:ext uri="{FF2B5EF4-FFF2-40B4-BE49-F238E27FC236}">
                <a16:creationId xmlns:a16="http://schemas.microsoft.com/office/drawing/2014/main" id="{26ED3E6D-3BED-4633-BAE1-AD22BE41B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6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3092" name="Rectangle 21">
            <a:extLst>
              <a:ext uri="{FF2B5EF4-FFF2-40B4-BE49-F238E27FC236}">
                <a16:creationId xmlns:a16="http://schemas.microsoft.com/office/drawing/2014/main" id="{4497F423-AF8D-4EF7-8959-309BD9CC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3093" name="Rectangle 22">
            <a:extLst>
              <a:ext uri="{FF2B5EF4-FFF2-40B4-BE49-F238E27FC236}">
                <a16:creationId xmlns:a16="http://schemas.microsoft.com/office/drawing/2014/main" id="{8639491F-AAF2-439E-B432-C33706567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8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3094" name="Rectangle 23">
            <a:extLst>
              <a:ext uri="{FF2B5EF4-FFF2-40B4-BE49-F238E27FC236}">
                <a16:creationId xmlns:a16="http://schemas.microsoft.com/office/drawing/2014/main" id="{2E2A944F-D8E7-41DB-B2EA-3F49E309C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9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3095" name="Rectangle 24">
            <a:extLst>
              <a:ext uri="{FF2B5EF4-FFF2-40B4-BE49-F238E27FC236}">
                <a16:creationId xmlns:a16="http://schemas.microsoft.com/office/drawing/2014/main" id="{53279084-AA51-4F64-A2AE-8AA00BEBC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0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3096" name="Rectangle 25">
            <a:extLst>
              <a:ext uri="{FF2B5EF4-FFF2-40B4-BE49-F238E27FC236}">
                <a16:creationId xmlns:a16="http://schemas.microsoft.com/office/drawing/2014/main" id="{F82680E4-EA65-4624-977E-7121B385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1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3097" name="Rectangle 26">
            <a:extLst>
              <a:ext uri="{FF2B5EF4-FFF2-40B4-BE49-F238E27FC236}">
                <a16:creationId xmlns:a16="http://schemas.microsoft.com/office/drawing/2014/main" id="{B76CB106-D451-4073-BBF6-B8AC7428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2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3098" name="Rectangle 27">
            <a:extLst>
              <a:ext uri="{FF2B5EF4-FFF2-40B4-BE49-F238E27FC236}">
                <a16:creationId xmlns:a16="http://schemas.microsoft.com/office/drawing/2014/main" id="{156D8D48-8B49-463C-8A12-89281D6B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3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3099" name="Rectangle 28">
            <a:extLst>
              <a:ext uri="{FF2B5EF4-FFF2-40B4-BE49-F238E27FC236}">
                <a16:creationId xmlns:a16="http://schemas.microsoft.com/office/drawing/2014/main" id="{62F0B62E-B4C3-4262-A050-2882DB82E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4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3100" name="Rectangle 29">
            <a:extLst>
              <a:ext uri="{FF2B5EF4-FFF2-40B4-BE49-F238E27FC236}">
                <a16:creationId xmlns:a16="http://schemas.microsoft.com/office/drawing/2014/main" id="{DB992D3D-50EC-4DA3-9598-F513EC912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5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3101" name="Rectangle 30">
            <a:extLst>
              <a:ext uri="{FF2B5EF4-FFF2-40B4-BE49-F238E27FC236}">
                <a16:creationId xmlns:a16="http://schemas.microsoft.com/office/drawing/2014/main" id="{FE679B15-B9EC-4BDC-A883-F138FDCC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6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3102" name="Rectangle 31">
            <a:extLst>
              <a:ext uri="{FF2B5EF4-FFF2-40B4-BE49-F238E27FC236}">
                <a16:creationId xmlns:a16="http://schemas.microsoft.com/office/drawing/2014/main" id="{97D70596-5CA4-4E5F-A135-EC6D27D8B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7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3103" name="Rectangle 32">
            <a:extLst>
              <a:ext uri="{FF2B5EF4-FFF2-40B4-BE49-F238E27FC236}">
                <a16:creationId xmlns:a16="http://schemas.microsoft.com/office/drawing/2014/main" id="{77970DBD-118D-4BE6-A275-3C836CD11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8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3104" name="Rectangle 33">
            <a:extLst>
              <a:ext uri="{FF2B5EF4-FFF2-40B4-BE49-F238E27FC236}">
                <a16:creationId xmlns:a16="http://schemas.microsoft.com/office/drawing/2014/main" id="{5B4A7EF6-1837-4995-B21B-CE6AD1F3C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9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3105" name="Rectangle 34">
            <a:extLst>
              <a:ext uri="{FF2B5EF4-FFF2-40B4-BE49-F238E27FC236}">
                <a16:creationId xmlns:a16="http://schemas.microsoft.com/office/drawing/2014/main" id="{B21DAEE4-CF30-4405-943E-72E6A592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0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3106" name="Text Box 47">
            <a:extLst>
              <a:ext uri="{FF2B5EF4-FFF2-40B4-BE49-F238E27FC236}">
                <a16:creationId xmlns:a16="http://schemas.microsoft.com/office/drawing/2014/main" id="{EB4CFC81-6863-41CD-B04E-25C6D11B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31" action="ppaction://hlinksldjump"/>
              </a:rPr>
              <a:t>Final Jeopardy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4" grpId="0" build="p" autoUpdateAnimBg="0"/>
      <p:bldP spid="2055" grpId="0" build="p" autoUpdateAnimBg="0"/>
      <p:bldP spid="205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11813C0-F5E2-4D05-9774-28A415BDB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/>
              <a:t>$500 Question from Heart Disease</a:t>
            </a:r>
          </a:p>
        </p:txBody>
      </p:sp>
      <p:sp>
        <p:nvSpPr>
          <p:cNvPr id="12292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FF296975-F5EA-4131-B9D8-4EE74CD67A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0EDC9E-DE2A-4755-B371-BD1D9593D4CC}"/>
              </a:ext>
            </a:extLst>
          </p:cNvPr>
          <p:cNvSpPr txBox="1"/>
          <p:nvPr/>
        </p:nvSpPr>
        <p:spPr>
          <a:xfrm>
            <a:off x="914400" y="19050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people have symptoms </a:t>
            </a:r>
            <a:r>
              <a:rPr lang="en-US" sz="3200" dirty="0"/>
              <a:t>(signs) </a:t>
            </a:r>
            <a:r>
              <a:rPr lang="en-US" dirty="0"/>
              <a:t>that they are having a heart attack. </a:t>
            </a:r>
          </a:p>
          <a:p>
            <a:endParaRPr lang="en-US" dirty="0"/>
          </a:p>
          <a:p>
            <a:r>
              <a:rPr lang="en-US" dirty="0"/>
              <a:t>What are TWO signs that a person might be having a heart attack.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DEB15CC-5ECF-4C14-BDD4-3E0FD788E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altLang="en-US" dirty="0"/>
              <a:t>$500 Answer from Heart Disease</a:t>
            </a:r>
          </a:p>
        </p:txBody>
      </p:sp>
      <p:sp>
        <p:nvSpPr>
          <p:cNvPr id="13316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36BE854C-CDDD-4A3A-A391-55BFEA2D99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  <p:pic>
        <p:nvPicPr>
          <p:cNvPr id="6" name="Picture 2" descr="https://www.cdc.gov/heartdisease/images/quiz_4-medium.jpg">
            <a:extLst>
              <a:ext uri="{FF2B5EF4-FFF2-40B4-BE49-F238E27FC236}">
                <a16:creationId xmlns:a16="http://schemas.microsoft.com/office/drawing/2014/main" id="{91B36B0A-3BC1-49E7-A6C5-440BAB3F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62" y="1940134"/>
            <a:ext cx="6376738" cy="42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00CD1B2-7E19-4466-B899-ABD8904BC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altLang="en-US" sz="8000">
                <a:solidFill>
                  <a:schemeClr val="folHlink"/>
                </a:solidFill>
              </a:rPr>
              <a:t>Health Jeopardy</a:t>
            </a:r>
            <a:endParaRPr lang="en-US" altLang="en-US"/>
          </a:p>
        </p:txBody>
      </p:sp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07234537-84B2-4758-935C-75C2245CFC15}"/>
              </a:ext>
            </a:extLst>
          </p:cNvPr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62854825"/>
              </p:ext>
            </p:extLst>
          </p:nvPr>
        </p:nvGraphicFramePr>
        <p:xfrm>
          <a:off x="762000" y="1567202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Document" r:id="rId4" imgW="7927340" imgH="4732020" progId="Word.Document.8">
                  <p:embed/>
                </p:oleObj>
              </mc:Choice>
              <mc:Fallback>
                <p:oleObj name="Document" r:id="rId4" imgW="7927340" imgH="47320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67202"/>
                        <a:ext cx="777557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>
            <a:extLst>
              <a:ext uri="{FF2B5EF4-FFF2-40B4-BE49-F238E27FC236}">
                <a16:creationId xmlns:a16="http://schemas.microsoft.com/office/drawing/2014/main" id="{987C4191-0D32-468C-A9D5-AEF3CF11C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554163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Heart Facts</a:t>
            </a:r>
            <a:endParaRPr lang="en-US" altLang="en-US" sz="2000" dirty="0">
              <a:latin typeface="Maiandra GD" panose="020E0502030308020204" pitchFamily="34" charset="0"/>
            </a:endParaRPr>
          </a:p>
        </p:txBody>
      </p:sp>
      <p:sp>
        <p:nvSpPr>
          <p:cNvPr id="14341" name="Text Box 9">
            <a:extLst>
              <a:ext uri="{FF2B5EF4-FFF2-40B4-BE49-F238E27FC236}">
                <a16:creationId xmlns:a16="http://schemas.microsoft.com/office/drawing/2014/main" id="{A67192B3-F6A0-447B-81D2-80477FF25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6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14342" name="Text Box 11">
            <a:extLst>
              <a:ext uri="{FF2B5EF4-FFF2-40B4-BE49-F238E27FC236}">
                <a16:creationId xmlns:a16="http://schemas.microsoft.com/office/drawing/2014/main" id="{05C590DE-C94D-48C6-9ED0-A71DBDA7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14343" name="Text Box 12">
            <a:extLst>
              <a:ext uri="{FF2B5EF4-FFF2-40B4-BE49-F238E27FC236}">
                <a16:creationId xmlns:a16="http://schemas.microsoft.com/office/drawing/2014/main" id="{25AA2C98-1966-46BF-AB61-531BDAFBC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8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14344" name="Text Box 13">
            <a:extLst>
              <a:ext uri="{FF2B5EF4-FFF2-40B4-BE49-F238E27FC236}">
                <a16:creationId xmlns:a16="http://schemas.microsoft.com/office/drawing/2014/main" id="{6F3B3F0C-B050-49E2-B115-9169DA829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9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14345" name="Text Box 14">
            <a:extLst>
              <a:ext uri="{FF2B5EF4-FFF2-40B4-BE49-F238E27FC236}">
                <a16:creationId xmlns:a16="http://schemas.microsoft.com/office/drawing/2014/main" id="{FC62A2C4-C1D4-41EE-A1F8-4A7900993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0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14346" name="Rectangle 15">
            <a:extLst>
              <a:ext uri="{FF2B5EF4-FFF2-40B4-BE49-F238E27FC236}">
                <a16:creationId xmlns:a16="http://schemas.microsoft.com/office/drawing/2014/main" id="{9FCD162A-198F-4C29-9908-D7068E43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1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14347" name="Rectangle 16">
            <a:extLst>
              <a:ext uri="{FF2B5EF4-FFF2-40B4-BE49-F238E27FC236}">
                <a16:creationId xmlns:a16="http://schemas.microsoft.com/office/drawing/2014/main" id="{B7D5F556-7588-45BF-8131-4A2DE38E8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2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14348" name="Rectangle 17">
            <a:extLst>
              <a:ext uri="{FF2B5EF4-FFF2-40B4-BE49-F238E27FC236}">
                <a16:creationId xmlns:a16="http://schemas.microsoft.com/office/drawing/2014/main" id="{609C35CE-7AFB-44BD-9B5A-F091B1A58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3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14349" name="Rectangle 18">
            <a:extLst>
              <a:ext uri="{FF2B5EF4-FFF2-40B4-BE49-F238E27FC236}">
                <a16:creationId xmlns:a16="http://schemas.microsoft.com/office/drawing/2014/main" id="{BC1BD74D-38F6-41C6-B6AC-0DA61C196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4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14350" name="Rectangle 19">
            <a:extLst>
              <a:ext uri="{FF2B5EF4-FFF2-40B4-BE49-F238E27FC236}">
                <a16:creationId xmlns:a16="http://schemas.microsoft.com/office/drawing/2014/main" id="{09F515F6-AD47-45E4-9469-AD468C92B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5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14351" name="Rectangle 20">
            <a:extLst>
              <a:ext uri="{FF2B5EF4-FFF2-40B4-BE49-F238E27FC236}">
                <a16:creationId xmlns:a16="http://schemas.microsoft.com/office/drawing/2014/main" id="{CB341CD1-A2DD-4E91-989C-772AF4807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6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14352" name="Rectangle 21">
            <a:extLst>
              <a:ext uri="{FF2B5EF4-FFF2-40B4-BE49-F238E27FC236}">
                <a16:creationId xmlns:a16="http://schemas.microsoft.com/office/drawing/2014/main" id="{9301184A-7AC8-40AD-9973-4D8A224C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14353" name="Rectangle 22">
            <a:extLst>
              <a:ext uri="{FF2B5EF4-FFF2-40B4-BE49-F238E27FC236}">
                <a16:creationId xmlns:a16="http://schemas.microsoft.com/office/drawing/2014/main" id="{6E3FF2C2-2C26-4241-9E71-57AB808A2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8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14354" name="Rectangle 23">
            <a:extLst>
              <a:ext uri="{FF2B5EF4-FFF2-40B4-BE49-F238E27FC236}">
                <a16:creationId xmlns:a16="http://schemas.microsoft.com/office/drawing/2014/main" id="{E2230843-3C9A-4A8F-92BF-0E31EEB12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9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14355" name="Rectangle 24">
            <a:extLst>
              <a:ext uri="{FF2B5EF4-FFF2-40B4-BE49-F238E27FC236}">
                <a16:creationId xmlns:a16="http://schemas.microsoft.com/office/drawing/2014/main" id="{B6F5C1E7-2548-483B-98A5-07FBAD46E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0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14356" name="Rectangle 25">
            <a:extLst>
              <a:ext uri="{FF2B5EF4-FFF2-40B4-BE49-F238E27FC236}">
                <a16:creationId xmlns:a16="http://schemas.microsoft.com/office/drawing/2014/main" id="{59559C3B-DB24-4196-BF7F-4F0730F1B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1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14357" name="Rectangle 26">
            <a:extLst>
              <a:ext uri="{FF2B5EF4-FFF2-40B4-BE49-F238E27FC236}">
                <a16:creationId xmlns:a16="http://schemas.microsoft.com/office/drawing/2014/main" id="{1E5DCC78-EC0D-4A63-A730-F71F7CE81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2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14358" name="Rectangle 27">
            <a:extLst>
              <a:ext uri="{FF2B5EF4-FFF2-40B4-BE49-F238E27FC236}">
                <a16:creationId xmlns:a16="http://schemas.microsoft.com/office/drawing/2014/main" id="{F57ECADC-DF51-410B-8B0D-8319379F5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3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14359" name="Rectangle 28">
            <a:extLst>
              <a:ext uri="{FF2B5EF4-FFF2-40B4-BE49-F238E27FC236}">
                <a16:creationId xmlns:a16="http://schemas.microsoft.com/office/drawing/2014/main" id="{5DA35107-CCC3-4358-832D-985B1A0EB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4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14360" name="Rectangle 29">
            <a:extLst>
              <a:ext uri="{FF2B5EF4-FFF2-40B4-BE49-F238E27FC236}">
                <a16:creationId xmlns:a16="http://schemas.microsoft.com/office/drawing/2014/main" id="{724D478E-5879-4A83-8024-5F2AC2070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5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14361" name="Rectangle 30">
            <a:extLst>
              <a:ext uri="{FF2B5EF4-FFF2-40B4-BE49-F238E27FC236}">
                <a16:creationId xmlns:a16="http://schemas.microsoft.com/office/drawing/2014/main" id="{9D16CBFD-6D27-48A2-B77C-B724E4D4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6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14362" name="Rectangle 31">
            <a:extLst>
              <a:ext uri="{FF2B5EF4-FFF2-40B4-BE49-F238E27FC236}">
                <a16:creationId xmlns:a16="http://schemas.microsoft.com/office/drawing/2014/main" id="{86D9785A-912D-4546-955C-CA61BE6ED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7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14363" name="Rectangle 32">
            <a:extLst>
              <a:ext uri="{FF2B5EF4-FFF2-40B4-BE49-F238E27FC236}">
                <a16:creationId xmlns:a16="http://schemas.microsoft.com/office/drawing/2014/main" id="{6DC822E1-3988-4407-93B4-8AB0D7C6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8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14364" name="Rectangle 33">
            <a:extLst>
              <a:ext uri="{FF2B5EF4-FFF2-40B4-BE49-F238E27FC236}">
                <a16:creationId xmlns:a16="http://schemas.microsoft.com/office/drawing/2014/main" id="{908EE2EA-CC2B-45AD-92EC-3137F49BF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9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14365" name="Rectangle 34">
            <a:extLst>
              <a:ext uri="{FF2B5EF4-FFF2-40B4-BE49-F238E27FC236}">
                <a16:creationId xmlns:a16="http://schemas.microsoft.com/office/drawing/2014/main" id="{0B8FF674-D22C-4C56-8BE6-A8B422319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0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14366" name="Text Box 47">
            <a:extLst>
              <a:ext uri="{FF2B5EF4-FFF2-40B4-BE49-F238E27FC236}">
                <a16:creationId xmlns:a16="http://schemas.microsoft.com/office/drawing/2014/main" id="{C75ED382-1F08-4D29-A818-FDA53B3B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1" action="ppaction://hlinksldjump"/>
              </a:rPr>
              <a:t>Final Jeopardy</a:t>
            </a:r>
            <a:endParaRPr lang="en-US" altLang="en-US" sz="2400"/>
          </a:p>
        </p:txBody>
      </p:sp>
      <p:sp>
        <p:nvSpPr>
          <p:cNvPr id="14367" name="TextBox 1">
            <a:extLst>
              <a:ext uri="{FF2B5EF4-FFF2-40B4-BE49-F238E27FC236}">
                <a16:creationId xmlns:a16="http://schemas.microsoft.com/office/drawing/2014/main" id="{897A30A6-D58A-4975-8F8B-6D6DA8BFF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554163"/>
            <a:ext cx="1463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Maiandra GD" panose="020E0502030308020204" pitchFamily="34" charset="0"/>
              </a:rPr>
              <a:t>Heart Disease</a:t>
            </a:r>
            <a:endParaRPr lang="en-US" altLang="en-US" sz="2000" dirty="0">
              <a:latin typeface="Maiandra GD" panose="020E0502030308020204" pitchFamily="34" charset="0"/>
            </a:endParaRP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9E266CA5-B55D-4CBD-BAAC-99C653F6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7" y="1708051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Eating</a:t>
            </a:r>
            <a:endParaRPr lang="en-US" altLang="en-US" sz="2000" dirty="0">
              <a:latin typeface="Maiandra GD" panose="020E0502030308020204" pitchFamily="34" charset="0"/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204A4C32-4A3A-43D6-82CE-0B35C2885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167640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Exercise</a:t>
            </a:r>
            <a:endParaRPr lang="en-US" altLang="en-US" sz="2000" dirty="0">
              <a:latin typeface="Maiandra GD" panose="020E0502030308020204" pitchFamily="34" charset="0"/>
            </a:endParaRP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7A584756-775B-41EE-9BBA-F656DD673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984" y="1685835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Stress</a:t>
            </a:r>
            <a:endParaRPr lang="en-US" altLang="en-US" sz="2000" dirty="0"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3" grpId="0" build="p" autoUpdateAnimBg="0"/>
      <p:bldP spid="33" grpId="0" build="p" autoUpdateAnimBg="0"/>
      <p:bldP spid="35" grpId="0" build="p" autoUpdateAnimBg="0"/>
      <p:bldP spid="3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28CFF13-13F5-4729-9E06-DABA16ACA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 Heart Facts</a:t>
            </a: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C3D251AF-D87E-4A0D-A671-0B19F4312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0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/>
              <a:t>The heart pumps blood from the heart to </a:t>
            </a:r>
            <a:r>
              <a:rPr lang="en-US" altLang="en-US" sz="4000" dirty="0"/>
              <a:t>_______</a:t>
            </a:r>
          </a:p>
        </p:txBody>
      </p:sp>
      <p:sp>
        <p:nvSpPr>
          <p:cNvPr id="15364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82225A71-1832-465B-934E-4525908F6F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10FA50B-EF7A-41F8-9900-DE71A6168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 Heart Facts</a:t>
            </a: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AE6D9571-5F10-406F-8F4A-129B6ABC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7" y="1752600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To EVERY PART of your body including organs, tissues and cells of your body.</a:t>
            </a:r>
          </a:p>
        </p:txBody>
      </p:sp>
      <p:sp>
        <p:nvSpPr>
          <p:cNvPr id="16388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A500C392-ED2B-450D-A488-E99E75245A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732B2CB-D2A3-4563-BEE4-4E80EB1E0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 Heart Facts</a:t>
            </a: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C2DF791A-55B8-4B07-97CB-36C2EEC86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35302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Each day, the average heart beats_____ times.</a:t>
            </a:r>
          </a:p>
          <a:p>
            <a:pPr>
              <a:defRPr/>
            </a:pPr>
            <a:endParaRPr lang="en-US" dirty="0"/>
          </a:p>
          <a:p>
            <a:pPr marL="742950" indent="-742950">
              <a:buAutoNum type="alphaUcPeriod"/>
              <a:defRPr/>
            </a:pPr>
            <a:r>
              <a:rPr lang="en-US" sz="3200" dirty="0"/>
              <a:t>1,000</a:t>
            </a:r>
          </a:p>
          <a:p>
            <a:pPr marL="742950" indent="-742950">
              <a:buAutoNum type="alphaUcPeriod"/>
              <a:defRPr/>
            </a:pPr>
            <a:r>
              <a:rPr lang="en-US" sz="3200" dirty="0"/>
              <a:t>10,000</a:t>
            </a:r>
          </a:p>
          <a:p>
            <a:pPr marL="742950" indent="-742950">
              <a:buAutoNum type="alphaUcPeriod"/>
              <a:defRPr/>
            </a:pPr>
            <a:r>
              <a:rPr lang="en-US" sz="3200" dirty="0"/>
              <a:t>100,000</a:t>
            </a:r>
          </a:p>
          <a:p>
            <a:pPr marL="742950" indent="-742950">
              <a:buAutoNum type="alphaUcPeriod"/>
              <a:defRPr/>
            </a:pPr>
            <a:r>
              <a:rPr lang="en-US" sz="3200" dirty="0"/>
              <a:t>1,000,000</a:t>
            </a:r>
          </a:p>
        </p:txBody>
      </p:sp>
      <p:sp>
        <p:nvSpPr>
          <p:cNvPr id="17412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1B43A8A1-2FE5-4EF7-BA7F-77B01453E4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96575E3-7A14-4E32-9B96-7B734D431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 Heart Facts</a:t>
            </a: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13F53AB8-D8D7-44E4-B398-C45A5F9DF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19438"/>
            <a:ext cx="80010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  <a:defRPr/>
            </a:pPr>
            <a:r>
              <a:rPr lang="en-US" sz="3600" dirty="0"/>
              <a:t>Each day, the average heart beats </a:t>
            </a:r>
          </a:p>
          <a:p>
            <a:pPr algn="ctr">
              <a:buNone/>
              <a:defRPr/>
            </a:pPr>
            <a:r>
              <a:rPr lang="en-US" sz="3600" b="1" dirty="0"/>
              <a:t>100,000 TIMES</a:t>
            </a:r>
          </a:p>
          <a:p>
            <a:pPr>
              <a:buNone/>
              <a:defRPr/>
            </a:pPr>
            <a:endParaRPr lang="en-US" sz="3600" dirty="0"/>
          </a:p>
          <a:p>
            <a:pPr algn="ctr">
              <a:buNone/>
              <a:defRPr/>
            </a:pPr>
            <a:r>
              <a:rPr lang="en-US" sz="2800" dirty="0"/>
              <a:t>By the end of a long life, a person’s heart may have beat more than 3.5 billion times.</a:t>
            </a:r>
          </a:p>
        </p:txBody>
      </p:sp>
      <p:sp>
        <p:nvSpPr>
          <p:cNvPr id="18436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8D7C802B-48C9-4DBE-9FE7-709D539CD0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CAF3D96-CCC8-45C9-AE4B-80A693879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 Heart Facts</a:t>
            </a:r>
          </a:p>
        </p:txBody>
      </p:sp>
      <p:sp>
        <p:nvSpPr>
          <p:cNvPr id="19460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0367492A-C33E-4F07-BF93-946CA0D047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AF469-2318-46D2-B38B-7A214E0F2B89}"/>
              </a:ext>
            </a:extLst>
          </p:cNvPr>
          <p:cNvSpPr txBox="1"/>
          <p:nvPr/>
        </p:nvSpPr>
        <p:spPr>
          <a:xfrm>
            <a:off x="914400" y="22860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most important thing you can do for a healthy heart?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782828F-453B-46A4-82ED-54E3C2FC8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 Heart Facts</a:t>
            </a: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40CC07D3-0BC1-4E77-9DB8-2DAFF853B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210343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/>
              <a:t>Exercise Most Days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  <p:sp>
        <p:nvSpPr>
          <p:cNvPr id="20484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FBB90089-E279-470C-9047-2E619303C8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BEFF353-7E94-4C42-A1F5-771794B66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 Heart Facts</a:t>
            </a:r>
          </a:p>
        </p:txBody>
      </p:sp>
      <p:sp>
        <p:nvSpPr>
          <p:cNvPr id="21508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5C3238BF-1FBE-4A75-B363-D672A8B18C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00479-8AAB-4CEE-A0E6-3943E595C65B}"/>
              </a:ext>
            </a:extLst>
          </p:cNvPr>
          <p:cNvSpPr txBox="1"/>
          <p:nvPr/>
        </p:nvSpPr>
        <p:spPr>
          <a:xfrm>
            <a:off x="1066800" y="23622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or False</a:t>
            </a:r>
          </a:p>
          <a:p>
            <a:endParaRPr lang="en-US" dirty="0"/>
          </a:p>
          <a:p>
            <a:r>
              <a:rPr lang="en-US" dirty="0"/>
              <a:t>The more education you have, the lower your risk of heart disease.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D015399-AA10-4D4D-85EB-4EA083442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9067800" cy="1143000"/>
          </a:xfrm>
        </p:spPr>
        <p:txBody>
          <a:bodyPr/>
          <a:lstStyle/>
          <a:p>
            <a:r>
              <a:rPr lang="en-US" altLang="en-US" dirty="0"/>
              <a:t>$100 Question from Heart Disease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423C9009-6491-4942-9C9B-D79EEFC6D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33650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True or False</a:t>
            </a:r>
            <a:endParaRPr lang="en-US" altLang="en-US" sz="3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Heart disease is the #1 cause of death in the United States.</a:t>
            </a:r>
          </a:p>
        </p:txBody>
      </p:sp>
      <p:sp>
        <p:nvSpPr>
          <p:cNvPr id="4100" name="WordArt 6">
            <a:hlinkClick r:id="rId2" action="ppaction://hlinksldjump"/>
            <a:extLst>
              <a:ext uri="{FF2B5EF4-FFF2-40B4-BE49-F238E27FC236}">
                <a16:creationId xmlns:a16="http://schemas.microsoft.com/office/drawing/2014/main" id="{72536D90-9915-4736-AD8C-CE5432D297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2B6BE7D-6048-475C-9545-E2A4F4132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 Heart Facts</a:t>
            </a: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591DAC4E-6A5B-4F18-8A8B-8D698FC90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 sz="6000" dirty="0"/>
              <a:t>TRUE</a:t>
            </a: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 sz="3200" dirty="0"/>
              <a:t>Where we live and work, our understanding about our bodies, and our access to health care all improve with education.</a:t>
            </a:r>
          </a:p>
        </p:txBody>
      </p:sp>
      <p:sp>
        <p:nvSpPr>
          <p:cNvPr id="22532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FBB38FCD-7224-4841-A9EC-419DAA0FC0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86E0C96-F9C0-4153-8B59-8A7270DFE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 Heart Facts</a:t>
            </a: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C3D4BBC3-1663-45AB-AD21-FD69C6886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What makes the beating sounds of your heart?</a:t>
            </a:r>
          </a:p>
        </p:txBody>
      </p:sp>
      <p:sp>
        <p:nvSpPr>
          <p:cNvPr id="23556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0DAF3158-A63B-455F-8CB4-9E26F3D554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D9CC04A-3672-41EC-AAEB-96B2EBBFE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 Heart Facts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6EF72186-48AB-4138-A731-53866024F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/>
              <a:t>The opening and closing of the heart’s valves.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  <p:sp>
        <p:nvSpPr>
          <p:cNvPr id="24580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724A9BC9-36E4-4B8F-A2AB-B425C07E98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96ED363-EF6C-4343-B339-ACB657B62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altLang="en-US" sz="8000">
                <a:solidFill>
                  <a:schemeClr val="folHlink"/>
                </a:solidFill>
              </a:rPr>
              <a:t>Health Jeopardy</a:t>
            </a:r>
            <a:endParaRPr lang="en-US" altLang="en-US"/>
          </a:p>
        </p:txBody>
      </p:sp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EE790344-2D03-4508-8ADE-E661DD38E41C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762000" y="1533525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Document" r:id="rId4" imgW="7927340" imgH="4732020" progId="Word.Document.8">
                  <p:embed/>
                </p:oleObj>
              </mc:Choice>
              <mc:Fallback>
                <p:oleObj name="Document" r:id="rId4" imgW="7927340" imgH="47320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3525"/>
                        <a:ext cx="777557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>
            <a:extLst>
              <a:ext uri="{FF2B5EF4-FFF2-40B4-BE49-F238E27FC236}">
                <a16:creationId xmlns:a16="http://schemas.microsoft.com/office/drawing/2014/main" id="{5BAD1331-87EE-4EA7-8D67-A8D5868B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529" y="1515111"/>
            <a:ext cx="1463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Heart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Disease</a:t>
            </a:r>
            <a:endParaRPr lang="en-US" altLang="en-US" sz="2000" dirty="0">
              <a:latin typeface="Maiandra GD" panose="020E0502030308020204" pitchFamily="34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87B20F7D-95E5-43BF-A439-49342A2F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54163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Heart Facts</a:t>
            </a:r>
            <a:endParaRPr lang="en-US" altLang="en-US" sz="2800" dirty="0">
              <a:latin typeface="Maiandra GD" panose="020E0502030308020204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14D3CD04-7B8B-4F03-98E8-79DA5561D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028" y="1733490"/>
            <a:ext cx="8659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Eating</a:t>
            </a:r>
            <a:endParaRPr lang="en-US" altLang="en-US" sz="2000" dirty="0">
              <a:latin typeface="Maiandra GD" panose="020E0502030308020204" pitchFamily="34" charset="0"/>
            </a:endParaRPr>
          </a:p>
        </p:txBody>
      </p:sp>
      <p:sp>
        <p:nvSpPr>
          <p:cNvPr id="25607" name="Text Box 9">
            <a:extLst>
              <a:ext uri="{FF2B5EF4-FFF2-40B4-BE49-F238E27FC236}">
                <a16:creationId xmlns:a16="http://schemas.microsoft.com/office/drawing/2014/main" id="{AF025B57-42E8-42BD-86F6-E3F7FB6C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6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25608" name="Text Box 11">
            <a:extLst>
              <a:ext uri="{FF2B5EF4-FFF2-40B4-BE49-F238E27FC236}">
                <a16:creationId xmlns:a16="http://schemas.microsoft.com/office/drawing/2014/main" id="{E87E0C52-CF96-4A3B-96B1-0D267E1C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25609" name="Text Box 12">
            <a:extLst>
              <a:ext uri="{FF2B5EF4-FFF2-40B4-BE49-F238E27FC236}">
                <a16:creationId xmlns:a16="http://schemas.microsoft.com/office/drawing/2014/main" id="{0542D060-8E89-4E97-90F8-936EBAAF2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8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25610" name="Text Box 13">
            <a:extLst>
              <a:ext uri="{FF2B5EF4-FFF2-40B4-BE49-F238E27FC236}">
                <a16:creationId xmlns:a16="http://schemas.microsoft.com/office/drawing/2014/main" id="{A8FDFF3B-CF93-4649-A70F-C30221455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9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25611" name="Text Box 14">
            <a:extLst>
              <a:ext uri="{FF2B5EF4-FFF2-40B4-BE49-F238E27FC236}">
                <a16:creationId xmlns:a16="http://schemas.microsoft.com/office/drawing/2014/main" id="{7E835CB2-F9C3-48E5-A64A-6B54C1B12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0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25612" name="Rectangle 15">
            <a:extLst>
              <a:ext uri="{FF2B5EF4-FFF2-40B4-BE49-F238E27FC236}">
                <a16:creationId xmlns:a16="http://schemas.microsoft.com/office/drawing/2014/main" id="{CAE9E283-1418-45C5-9A52-D8BD5B31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1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25613" name="Rectangle 16">
            <a:extLst>
              <a:ext uri="{FF2B5EF4-FFF2-40B4-BE49-F238E27FC236}">
                <a16:creationId xmlns:a16="http://schemas.microsoft.com/office/drawing/2014/main" id="{C0620C2F-56DD-49DD-9027-229548658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2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25614" name="Rectangle 17">
            <a:extLst>
              <a:ext uri="{FF2B5EF4-FFF2-40B4-BE49-F238E27FC236}">
                <a16:creationId xmlns:a16="http://schemas.microsoft.com/office/drawing/2014/main" id="{AEB09F3A-F5BD-4594-B909-DDB0C021F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13" action="ppaction://hlinksldjump"/>
              </a:rPr>
              <a:t>Q $100</a:t>
            </a:r>
            <a:endParaRPr lang="en-US" altLang="en-US" sz="2400" dirty="0"/>
          </a:p>
        </p:txBody>
      </p:sp>
      <p:sp>
        <p:nvSpPr>
          <p:cNvPr id="25615" name="Rectangle 18">
            <a:extLst>
              <a:ext uri="{FF2B5EF4-FFF2-40B4-BE49-F238E27FC236}">
                <a16:creationId xmlns:a16="http://schemas.microsoft.com/office/drawing/2014/main" id="{EA5FDBF1-36A3-4C52-939E-42979AB76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4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25616" name="Rectangle 19">
            <a:extLst>
              <a:ext uri="{FF2B5EF4-FFF2-40B4-BE49-F238E27FC236}">
                <a16:creationId xmlns:a16="http://schemas.microsoft.com/office/drawing/2014/main" id="{B7479D86-F031-4EDC-852C-08A8EADD7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5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25617" name="Rectangle 20">
            <a:extLst>
              <a:ext uri="{FF2B5EF4-FFF2-40B4-BE49-F238E27FC236}">
                <a16:creationId xmlns:a16="http://schemas.microsoft.com/office/drawing/2014/main" id="{22BB067C-DC40-4BC0-A705-D0316EB42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6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25618" name="Rectangle 21">
            <a:extLst>
              <a:ext uri="{FF2B5EF4-FFF2-40B4-BE49-F238E27FC236}">
                <a16:creationId xmlns:a16="http://schemas.microsoft.com/office/drawing/2014/main" id="{41ACA291-CB61-45AA-9F52-05C45F3D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25619" name="Rectangle 22">
            <a:extLst>
              <a:ext uri="{FF2B5EF4-FFF2-40B4-BE49-F238E27FC236}">
                <a16:creationId xmlns:a16="http://schemas.microsoft.com/office/drawing/2014/main" id="{9B789B7D-95E0-4C0C-8D51-4894E3BFF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8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25620" name="Rectangle 23">
            <a:extLst>
              <a:ext uri="{FF2B5EF4-FFF2-40B4-BE49-F238E27FC236}">
                <a16:creationId xmlns:a16="http://schemas.microsoft.com/office/drawing/2014/main" id="{89850A83-2035-4851-BEFA-45AFF5BC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9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25621" name="Rectangle 24">
            <a:extLst>
              <a:ext uri="{FF2B5EF4-FFF2-40B4-BE49-F238E27FC236}">
                <a16:creationId xmlns:a16="http://schemas.microsoft.com/office/drawing/2014/main" id="{06E2B706-351F-4C42-9DAC-252F7DBDA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0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25622" name="Rectangle 25">
            <a:extLst>
              <a:ext uri="{FF2B5EF4-FFF2-40B4-BE49-F238E27FC236}">
                <a16:creationId xmlns:a16="http://schemas.microsoft.com/office/drawing/2014/main" id="{03856F1E-62EE-4CDF-B061-BE83E8465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1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25623" name="Rectangle 26">
            <a:extLst>
              <a:ext uri="{FF2B5EF4-FFF2-40B4-BE49-F238E27FC236}">
                <a16:creationId xmlns:a16="http://schemas.microsoft.com/office/drawing/2014/main" id="{7083B8E2-707B-40A9-A2DE-B201144A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2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25624" name="Rectangle 27">
            <a:extLst>
              <a:ext uri="{FF2B5EF4-FFF2-40B4-BE49-F238E27FC236}">
                <a16:creationId xmlns:a16="http://schemas.microsoft.com/office/drawing/2014/main" id="{1DD661D8-143A-459B-B200-0A6966A9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3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25625" name="Rectangle 28">
            <a:extLst>
              <a:ext uri="{FF2B5EF4-FFF2-40B4-BE49-F238E27FC236}">
                <a16:creationId xmlns:a16="http://schemas.microsoft.com/office/drawing/2014/main" id="{3C97B493-0D21-4679-B5DA-407D5BD42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4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25626" name="Rectangle 29">
            <a:extLst>
              <a:ext uri="{FF2B5EF4-FFF2-40B4-BE49-F238E27FC236}">
                <a16:creationId xmlns:a16="http://schemas.microsoft.com/office/drawing/2014/main" id="{DD8B708D-E5B6-4FC3-85AE-E33DA1F8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5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25627" name="Rectangle 30">
            <a:extLst>
              <a:ext uri="{FF2B5EF4-FFF2-40B4-BE49-F238E27FC236}">
                <a16:creationId xmlns:a16="http://schemas.microsoft.com/office/drawing/2014/main" id="{8B95413E-9D69-47E6-A522-181E03E4E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6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25628" name="Rectangle 31">
            <a:extLst>
              <a:ext uri="{FF2B5EF4-FFF2-40B4-BE49-F238E27FC236}">
                <a16:creationId xmlns:a16="http://schemas.microsoft.com/office/drawing/2014/main" id="{368C532B-DF9F-4039-B5DF-86D2692DE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7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25629" name="Rectangle 32">
            <a:extLst>
              <a:ext uri="{FF2B5EF4-FFF2-40B4-BE49-F238E27FC236}">
                <a16:creationId xmlns:a16="http://schemas.microsoft.com/office/drawing/2014/main" id="{BEDD99A3-17D0-4E68-85D7-EF638F830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8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25630" name="Rectangle 33">
            <a:extLst>
              <a:ext uri="{FF2B5EF4-FFF2-40B4-BE49-F238E27FC236}">
                <a16:creationId xmlns:a16="http://schemas.microsoft.com/office/drawing/2014/main" id="{8F17FFD7-2D0D-42DD-9092-3B40C958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9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25631" name="Rectangle 34">
            <a:extLst>
              <a:ext uri="{FF2B5EF4-FFF2-40B4-BE49-F238E27FC236}">
                <a16:creationId xmlns:a16="http://schemas.microsoft.com/office/drawing/2014/main" id="{62585B04-2995-4D91-BE40-E99A0C59D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0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25632" name="Text Box 47">
            <a:extLst>
              <a:ext uri="{FF2B5EF4-FFF2-40B4-BE49-F238E27FC236}">
                <a16:creationId xmlns:a16="http://schemas.microsoft.com/office/drawing/2014/main" id="{7CA4CFA9-5C2F-4764-B94E-640333A60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1" action="ppaction://hlinksldjump"/>
              </a:rPr>
              <a:t>Final Jeopardy</a:t>
            </a:r>
            <a:endParaRPr lang="en-US" altLang="en-US" sz="2400"/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1C50B7FD-A0BC-49C2-96D0-BC2C2950B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163" y="1723935"/>
            <a:ext cx="1053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Exercise</a:t>
            </a:r>
            <a:endParaRPr lang="en-US" altLang="en-US" sz="2000" dirty="0">
              <a:latin typeface="Maiandra GD" panose="020E0502030308020204" pitchFamily="3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E12F7402-DB38-4906-B3D9-60F86F8A7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028" y="1698785"/>
            <a:ext cx="776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Stress</a:t>
            </a:r>
            <a:endParaRPr lang="en-US" altLang="en-US" sz="2000" dirty="0"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4" grpId="0" build="p" autoUpdateAnimBg="0"/>
      <p:bldP spid="33" grpId="0" build="p" autoUpdateAnimBg="0"/>
      <p:bldP spid="3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8D26F3B-E2D7-4938-944C-CD0DB9DE9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$100 Question from Eating</a:t>
            </a: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FC9D1E32-300A-41F4-BE9F-068B2C068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590800"/>
            <a:ext cx="9067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best way to lose weight is to: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6628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C3DA8FBE-7DED-46C1-BFA5-2F253DB1ED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D9722C7-5630-4563-BB6F-F8BA9DA05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$100 Answer from Eating</a:t>
            </a:r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4FC6202A-0075-4F1F-AF5B-A70F5EB6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0325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/>
              <a:t>Establish a habit of healthy eating and exercise.</a:t>
            </a:r>
          </a:p>
        </p:txBody>
      </p:sp>
      <p:sp>
        <p:nvSpPr>
          <p:cNvPr id="27652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9CC0D325-B74D-4DD1-9068-643E1E4F2B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D26DF86-1FCC-40DF-8348-3A3353C0F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$200 Question from Eating</a:t>
            </a: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8D90378B-5435-4C09-8806-D92452F7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8" y="2362200"/>
            <a:ext cx="9144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It is important to balance what we eat with:</a:t>
            </a:r>
          </a:p>
        </p:txBody>
      </p:sp>
      <p:sp>
        <p:nvSpPr>
          <p:cNvPr id="28676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3667B081-357E-46D9-9C85-A48EC5568A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88B5149-557D-4958-82F9-41990C6E8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$200 Answer from Eating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3B060367-FEA6-482E-965D-F593292E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/>
              <a:t>Our level of physical activity</a:t>
            </a:r>
          </a:p>
        </p:txBody>
      </p:sp>
      <p:sp>
        <p:nvSpPr>
          <p:cNvPr id="29700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52024D5E-6577-4887-A847-877B3EFD9B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84C175C-F0E7-4404-B7C0-111E98F4B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$300 Question from Eating</a:t>
            </a: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82001F95-8B63-48C3-905B-7A206A5B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0800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What is the Body Mass Index (BMI)?</a:t>
            </a:r>
          </a:p>
        </p:txBody>
      </p:sp>
      <p:sp>
        <p:nvSpPr>
          <p:cNvPr id="30724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2CD81E0E-C9A6-427D-89DF-5AFBEFE888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9391625-2075-4DB4-A540-4F73F0997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$300 Answer from Eating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03213EDA-50F8-4CD5-A087-163544F32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/>
              <a:t>An estimate of body fat based on measuring a person’s height and weight.</a:t>
            </a:r>
          </a:p>
        </p:txBody>
      </p:sp>
      <p:sp>
        <p:nvSpPr>
          <p:cNvPr id="31748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F6A01CBF-E687-4095-ACA8-3E78E83D3A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A603D8-58C0-4ABA-95CF-45F8BE5F6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9067800" cy="1143000"/>
          </a:xfrm>
        </p:spPr>
        <p:txBody>
          <a:bodyPr/>
          <a:lstStyle/>
          <a:p>
            <a:r>
              <a:rPr lang="en-US" altLang="en-US" dirty="0"/>
              <a:t>$100 Answer from Heart Disease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98384393-DC40-41F9-A365-0E591956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14014"/>
            <a:ext cx="91440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/>
              <a:t>				True</a:t>
            </a:r>
          </a:p>
          <a:p>
            <a:pPr marL="1143000" indent="-1143000">
              <a:spcBef>
                <a:spcPct val="0"/>
              </a:spcBef>
              <a:buFontTx/>
              <a:buAutoNum type="arabicPeriod"/>
            </a:pPr>
            <a:r>
              <a:rPr lang="en-US" altLang="en-US" dirty="0"/>
              <a:t>Heart Disease Deaths (647,457 people)</a:t>
            </a:r>
          </a:p>
          <a:p>
            <a:pPr marL="1143000" indent="-1143000">
              <a:spcBef>
                <a:spcPct val="0"/>
              </a:spcBef>
              <a:buFontTx/>
              <a:buAutoNum type="arabicPeriod"/>
            </a:pPr>
            <a:r>
              <a:rPr lang="en-US" altLang="en-US" dirty="0"/>
              <a:t>Cancer Deaths (599,108 people)</a:t>
            </a:r>
          </a:p>
          <a:p>
            <a:pPr marL="1143000" indent="-1143000">
              <a:spcBef>
                <a:spcPct val="0"/>
              </a:spcBef>
              <a:buFontTx/>
              <a:buAutoNum type="arabicPeriod"/>
            </a:pPr>
            <a:r>
              <a:rPr lang="en-US" altLang="en-US" dirty="0"/>
              <a:t>Accidental Death (169,936 people)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400" dirty="0"/>
          </a:p>
          <a:p>
            <a:pPr algn="ctr">
              <a:spcBef>
                <a:spcPct val="0"/>
              </a:spcBef>
              <a:buNone/>
            </a:pPr>
            <a:r>
              <a:rPr lang="en-US" altLang="en-US" sz="1400" dirty="0"/>
              <a:t>					Statistics for U.S. Population in 2017</a:t>
            </a:r>
          </a:p>
        </p:txBody>
      </p:sp>
      <p:sp>
        <p:nvSpPr>
          <p:cNvPr id="5124" name="WordArt 5">
            <a:hlinkClick r:id="rId2" action="ppaction://hlinksldjump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93AE873-548F-4710-9CD9-549A8D0FF7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4B0A6FF-92DB-4721-AABD-61084112C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$400 Question from Eating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0E5F1B1F-B0E6-4780-B8F3-F9DF9F08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Name two things you can do to have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 heart healthy diet.</a:t>
            </a:r>
          </a:p>
        </p:txBody>
      </p:sp>
      <p:sp>
        <p:nvSpPr>
          <p:cNvPr id="32772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E9432A00-BA4B-4103-997E-9E867759DF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74F4ACA-B686-46D1-9278-F147F9CE5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$400 Answer from Eating</a:t>
            </a: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229C1FD0-1FFC-4389-A641-F51E0BA1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60" y="1905000"/>
            <a:ext cx="9144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Eat more fruits and vegetables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Eat beans and legumes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Eat healthy fats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Eat less salt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Eat healthy proteins (lower fat)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3600" dirty="0"/>
              <a:t>Don’t eat too much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800" dirty="0"/>
          </a:p>
        </p:txBody>
      </p:sp>
      <p:sp>
        <p:nvSpPr>
          <p:cNvPr id="33796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AE5569C7-7463-45BF-8038-D9C06ED523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224D73E-E256-4A20-86BD-5E39FAB92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$500 Question from Eating</a:t>
            </a:r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5645E65D-304D-481B-A206-68FDD4E4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What free USDA website can give you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healthy eating plan and help you keep track what you eat?</a:t>
            </a:r>
          </a:p>
        </p:txBody>
      </p:sp>
      <p:sp>
        <p:nvSpPr>
          <p:cNvPr id="34820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26CA4442-4FB7-470D-A41E-7A141B4B3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A87A10A-F378-4841-A358-67097C7DB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$500 Answer from Eating</a:t>
            </a:r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E929BEE5-96D6-43D9-B441-5AEF99B19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2362200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/>
              <a:t>My Plate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/>
              <a:t>www.choosemyplate.gov</a:t>
            </a:r>
          </a:p>
        </p:txBody>
      </p:sp>
      <p:sp>
        <p:nvSpPr>
          <p:cNvPr id="35844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1131ABB1-4D32-4E1E-B8B8-3901F1355B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D762C1E-565E-4FB6-89CD-42E501AD9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altLang="en-US" sz="8000">
                <a:solidFill>
                  <a:schemeClr val="folHlink"/>
                </a:solidFill>
              </a:rPr>
              <a:t>Health Jeopardy</a:t>
            </a:r>
            <a:endParaRPr lang="en-US" altLang="en-US"/>
          </a:p>
        </p:txBody>
      </p:sp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E6D709F3-5504-4FB9-9325-D3D64F67802C}"/>
              </a:ext>
            </a:extLst>
          </p:cNvPr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0430797"/>
              </p:ext>
            </p:extLst>
          </p:nvPr>
        </p:nvGraphicFramePr>
        <p:xfrm>
          <a:off x="684212" y="1490662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Document" r:id="rId4" imgW="7927340" imgH="4732020" progId="Word.Document.8">
                  <p:embed/>
                </p:oleObj>
              </mc:Choice>
              <mc:Fallback>
                <p:oleObj name="Document" r:id="rId4" imgW="7927340" imgH="47320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" y="1490662"/>
                        <a:ext cx="777557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>
            <a:extLst>
              <a:ext uri="{FF2B5EF4-FFF2-40B4-BE49-F238E27FC236}">
                <a16:creationId xmlns:a16="http://schemas.microsoft.com/office/drawing/2014/main" id="{FD7415FD-898E-4D8C-A83A-FB25B90AF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432588"/>
            <a:ext cx="1463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  <a:t>Heart Disease	</a:t>
            </a:r>
            <a:endParaRPr lang="en-US" altLang="en-US" sz="2400" b="1" dirty="0">
              <a:latin typeface="Maiandra GD" panose="020E0502030308020204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F4FB822-13D2-45C8-A7DB-931AEAF6D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54781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2"/>
                </a:solidFill>
                <a:latin typeface="Maiandra GD" panose="020E0502030308020204" pitchFamily="34" charset="0"/>
              </a:rPr>
              <a:t>Eating</a:t>
            </a:r>
            <a:endParaRPr lang="en-US" altLang="en-US" sz="2800" dirty="0">
              <a:latin typeface="Maiandra GD" panose="020E0502030308020204" pitchFamily="34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B5531A84-0115-4CB2-8E0F-2E9FD6F6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06" y="1556683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</a:rPr>
              <a:t> </a:t>
            </a:r>
            <a:r>
              <a:rPr lang="en-US" altLang="en-US" sz="2800" b="1" dirty="0">
                <a:solidFill>
                  <a:schemeClr val="bg2"/>
                </a:solidFill>
                <a:latin typeface="Maiandra GD" panose="020E0502030308020204" pitchFamily="34" charset="0"/>
              </a:rPr>
              <a:t>Exercise</a:t>
            </a:r>
            <a:endParaRPr lang="en-US" altLang="en-US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  <p:sp>
        <p:nvSpPr>
          <p:cNvPr id="36872" name="Text Box 9">
            <a:extLst>
              <a:ext uri="{FF2B5EF4-FFF2-40B4-BE49-F238E27FC236}">
                <a16:creationId xmlns:a16="http://schemas.microsoft.com/office/drawing/2014/main" id="{F6A04C24-DB4D-45B3-8B4B-38CAF78EF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6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36873" name="Text Box 11">
            <a:extLst>
              <a:ext uri="{FF2B5EF4-FFF2-40B4-BE49-F238E27FC236}">
                <a16:creationId xmlns:a16="http://schemas.microsoft.com/office/drawing/2014/main" id="{C36BA3CD-7D97-4A5E-A2D3-E5D015F05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36874" name="Text Box 12">
            <a:extLst>
              <a:ext uri="{FF2B5EF4-FFF2-40B4-BE49-F238E27FC236}">
                <a16:creationId xmlns:a16="http://schemas.microsoft.com/office/drawing/2014/main" id="{67170AA9-3187-4E2B-834C-4B429862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8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36875" name="Text Box 13">
            <a:extLst>
              <a:ext uri="{FF2B5EF4-FFF2-40B4-BE49-F238E27FC236}">
                <a16:creationId xmlns:a16="http://schemas.microsoft.com/office/drawing/2014/main" id="{80246A5A-0B6E-4A05-AE8A-0FBD7BD2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9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36876" name="Text Box 14">
            <a:extLst>
              <a:ext uri="{FF2B5EF4-FFF2-40B4-BE49-F238E27FC236}">
                <a16:creationId xmlns:a16="http://schemas.microsoft.com/office/drawing/2014/main" id="{6F657FA0-7542-437F-A4B9-F1D420C0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0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36877" name="Rectangle 15">
            <a:extLst>
              <a:ext uri="{FF2B5EF4-FFF2-40B4-BE49-F238E27FC236}">
                <a16:creationId xmlns:a16="http://schemas.microsoft.com/office/drawing/2014/main" id="{8DB3953A-F46D-4931-9855-C021D5CB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1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36878" name="Rectangle 16">
            <a:extLst>
              <a:ext uri="{FF2B5EF4-FFF2-40B4-BE49-F238E27FC236}">
                <a16:creationId xmlns:a16="http://schemas.microsoft.com/office/drawing/2014/main" id="{EF82252A-E8C7-456D-BACA-0A856F41B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2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36879" name="Rectangle 17">
            <a:extLst>
              <a:ext uri="{FF2B5EF4-FFF2-40B4-BE49-F238E27FC236}">
                <a16:creationId xmlns:a16="http://schemas.microsoft.com/office/drawing/2014/main" id="{BEA5BB34-8034-4066-A46C-C5D3FD6D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13" action="ppaction://hlinksldjump"/>
              </a:rPr>
              <a:t>Q $100</a:t>
            </a:r>
            <a:endParaRPr lang="en-US" altLang="en-US" sz="2400" dirty="0"/>
          </a:p>
        </p:txBody>
      </p:sp>
      <p:sp>
        <p:nvSpPr>
          <p:cNvPr id="36880" name="Rectangle 18">
            <a:extLst>
              <a:ext uri="{FF2B5EF4-FFF2-40B4-BE49-F238E27FC236}">
                <a16:creationId xmlns:a16="http://schemas.microsoft.com/office/drawing/2014/main" id="{F0E3F7F8-BB6F-4575-83DA-0B8D5683D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4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36881" name="Rectangle 19">
            <a:extLst>
              <a:ext uri="{FF2B5EF4-FFF2-40B4-BE49-F238E27FC236}">
                <a16:creationId xmlns:a16="http://schemas.microsoft.com/office/drawing/2014/main" id="{8D4BE780-6312-4B56-A7B4-5073A0F64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5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36882" name="Rectangle 20">
            <a:extLst>
              <a:ext uri="{FF2B5EF4-FFF2-40B4-BE49-F238E27FC236}">
                <a16:creationId xmlns:a16="http://schemas.microsoft.com/office/drawing/2014/main" id="{63250C00-F939-4797-AE12-2294240C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6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36883" name="Rectangle 21">
            <a:extLst>
              <a:ext uri="{FF2B5EF4-FFF2-40B4-BE49-F238E27FC236}">
                <a16:creationId xmlns:a16="http://schemas.microsoft.com/office/drawing/2014/main" id="{2443943E-C248-4676-8E18-AF033B48E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36884" name="Rectangle 22">
            <a:extLst>
              <a:ext uri="{FF2B5EF4-FFF2-40B4-BE49-F238E27FC236}">
                <a16:creationId xmlns:a16="http://schemas.microsoft.com/office/drawing/2014/main" id="{5B422927-C4E0-4801-A774-4A43F5F65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8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36885" name="Rectangle 23">
            <a:extLst>
              <a:ext uri="{FF2B5EF4-FFF2-40B4-BE49-F238E27FC236}">
                <a16:creationId xmlns:a16="http://schemas.microsoft.com/office/drawing/2014/main" id="{4E80A610-659E-4725-ACBC-270DBB5B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9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36886" name="Rectangle 24">
            <a:extLst>
              <a:ext uri="{FF2B5EF4-FFF2-40B4-BE49-F238E27FC236}">
                <a16:creationId xmlns:a16="http://schemas.microsoft.com/office/drawing/2014/main" id="{9EC84805-88FF-4729-91EE-C4D7B0CBF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0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36887" name="Rectangle 25">
            <a:extLst>
              <a:ext uri="{FF2B5EF4-FFF2-40B4-BE49-F238E27FC236}">
                <a16:creationId xmlns:a16="http://schemas.microsoft.com/office/drawing/2014/main" id="{57304311-DEC0-408C-9985-238E13CB3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1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36888" name="Rectangle 26">
            <a:extLst>
              <a:ext uri="{FF2B5EF4-FFF2-40B4-BE49-F238E27FC236}">
                <a16:creationId xmlns:a16="http://schemas.microsoft.com/office/drawing/2014/main" id="{0427A835-F420-483E-A481-F6571A915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2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36889" name="Rectangle 27">
            <a:extLst>
              <a:ext uri="{FF2B5EF4-FFF2-40B4-BE49-F238E27FC236}">
                <a16:creationId xmlns:a16="http://schemas.microsoft.com/office/drawing/2014/main" id="{3A01105F-5D9C-4049-889F-8165C115D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3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36890" name="Rectangle 28">
            <a:extLst>
              <a:ext uri="{FF2B5EF4-FFF2-40B4-BE49-F238E27FC236}">
                <a16:creationId xmlns:a16="http://schemas.microsoft.com/office/drawing/2014/main" id="{D50DBFAE-E790-447F-96B8-45FC3759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4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36891" name="Rectangle 29">
            <a:extLst>
              <a:ext uri="{FF2B5EF4-FFF2-40B4-BE49-F238E27FC236}">
                <a16:creationId xmlns:a16="http://schemas.microsoft.com/office/drawing/2014/main" id="{C2B4FCE0-6099-4397-B323-96FAC110D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5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36892" name="Rectangle 30">
            <a:extLst>
              <a:ext uri="{FF2B5EF4-FFF2-40B4-BE49-F238E27FC236}">
                <a16:creationId xmlns:a16="http://schemas.microsoft.com/office/drawing/2014/main" id="{D89E8EDB-7F2C-4AE7-98E0-73681B8D5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6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36893" name="Rectangle 31">
            <a:extLst>
              <a:ext uri="{FF2B5EF4-FFF2-40B4-BE49-F238E27FC236}">
                <a16:creationId xmlns:a16="http://schemas.microsoft.com/office/drawing/2014/main" id="{09FE03D9-7498-4843-9A3F-52EED4DD8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7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36894" name="Rectangle 32">
            <a:extLst>
              <a:ext uri="{FF2B5EF4-FFF2-40B4-BE49-F238E27FC236}">
                <a16:creationId xmlns:a16="http://schemas.microsoft.com/office/drawing/2014/main" id="{8DED6524-DDA2-41FD-8D6E-486984F65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8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36895" name="Rectangle 33">
            <a:extLst>
              <a:ext uri="{FF2B5EF4-FFF2-40B4-BE49-F238E27FC236}">
                <a16:creationId xmlns:a16="http://schemas.microsoft.com/office/drawing/2014/main" id="{06866A67-760F-44E7-A5E4-2C0D3611D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9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36896" name="Rectangle 34">
            <a:extLst>
              <a:ext uri="{FF2B5EF4-FFF2-40B4-BE49-F238E27FC236}">
                <a16:creationId xmlns:a16="http://schemas.microsoft.com/office/drawing/2014/main" id="{500DF89A-10A8-42D2-82DA-9299F4012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0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36897" name="Text Box 47">
            <a:extLst>
              <a:ext uri="{FF2B5EF4-FFF2-40B4-BE49-F238E27FC236}">
                <a16:creationId xmlns:a16="http://schemas.microsoft.com/office/drawing/2014/main" id="{1B0AEC33-C46C-4293-B15D-E18442624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1" action="ppaction://hlinksldjump"/>
              </a:rPr>
              <a:t>Final Jeopardy</a:t>
            </a:r>
            <a:endParaRPr lang="en-US" altLang="en-US" sz="2400"/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FFCBA287-0DC0-4AB2-98F1-D86A6E2F0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206" y="1473475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  <a:t>Heart Facts</a:t>
            </a:r>
            <a:endParaRPr lang="en-US" altLang="en-US" sz="2400" b="1" dirty="0">
              <a:latin typeface="Maiandra GD" panose="020E0502030308020204" pitchFamily="34" charset="0"/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9A6E991E-6E4C-49D5-A89C-A8D9B83A4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54814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2"/>
                </a:solidFill>
                <a:latin typeface="Maiandra GD" panose="020E0502030308020204" pitchFamily="34" charset="0"/>
              </a:rPr>
              <a:t>Stress</a:t>
            </a:r>
            <a:endParaRPr lang="en-US" altLang="en-US" sz="2800" b="1" dirty="0"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4" grpId="0" build="p" autoUpdateAnimBg="0"/>
      <p:bldP spid="2055" grpId="0" build="p" autoUpdateAnimBg="0"/>
      <p:bldP spid="34" grpId="0" build="p" autoUpdateAnimBg="0"/>
      <p:bldP spid="3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CC8FBE5-4334-47CA-85CA-940722E9D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$100 Question from Exercise</a:t>
            </a: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ABE027DD-FDA5-482B-9027-C2A44D971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/>
              <a:t>True or False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Everyone can benefit from physical activity including people with diseases such as heart disease, diabetes and cancer.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  <p:sp>
        <p:nvSpPr>
          <p:cNvPr id="37892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13205D65-B3E2-41E5-99CA-00101C0C16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A35E694-9F5A-41DF-BFBF-3BDC964AF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$100 Answer from Exercise</a:t>
            </a: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F5C3CE4B-C623-4AC1-9E9B-73B94A22A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133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/>
              <a:t>True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/>
              <a:t>Everyone can benefit from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/>
              <a:t>physical activities.</a:t>
            </a:r>
          </a:p>
        </p:txBody>
      </p:sp>
      <p:sp>
        <p:nvSpPr>
          <p:cNvPr id="38916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F5DCA5D9-0297-401E-A296-DB7F37C005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7DEAB77-1C1E-4C47-903B-AD8936A7D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$200 Question from Exercise</a:t>
            </a:r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C50CE311-31AE-44DF-A501-2BA363BBF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How many times per week should adults do muscle-strengthening activities?</a:t>
            </a:r>
          </a:p>
        </p:txBody>
      </p:sp>
      <p:sp>
        <p:nvSpPr>
          <p:cNvPr id="39940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27D974C8-D8FE-4BC9-83EA-60E68B3629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0A8F0AA-D43B-49D4-BF13-746495C81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$200 Answer from Exercise</a:t>
            </a:r>
          </a:p>
        </p:txBody>
      </p:sp>
      <p:sp>
        <p:nvSpPr>
          <p:cNvPr id="40963" name="Text Box 4">
            <a:extLst>
              <a:ext uri="{FF2B5EF4-FFF2-40B4-BE49-F238E27FC236}">
                <a16:creationId xmlns:a16="http://schemas.microsoft.com/office/drawing/2014/main" id="{D0C08CC1-4B12-45D2-A22C-5B4A3862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/>
              <a:t>Adults should do muscle strengthening or stretching activities at least 2 times per week.</a:t>
            </a:r>
          </a:p>
        </p:txBody>
      </p:sp>
      <p:sp>
        <p:nvSpPr>
          <p:cNvPr id="40964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0D289440-2FBC-4C9F-B7F7-BF47C0582F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37C9454-3C29-4B47-9F3F-E6E67437C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$300 Question from Exercise</a:t>
            </a:r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AE5B6470-8EB0-4703-9F9C-1846161E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195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To maintain a healthy weight, it important to balance exercise with _________.</a:t>
            </a:r>
          </a:p>
        </p:txBody>
      </p:sp>
      <p:sp>
        <p:nvSpPr>
          <p:cNvPr id="41988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F2415837-6CA7-402E-98DE-DE76AE2DDC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FE31100-6F22-4091-A8DB-727A01463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/>
              <a:t>$200 Question from Heart Disease</a:t>
            </a: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230C91D7-965E-43CD-AABB-3ACC7C958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In the United States, someone has a heart attack every ____ seconds.</a:t>
            </a:r>
            <a:endParaRPr lang="en-US" altLang="en-US" sz="2400" dirty="0"/>
          </a:p>
        </p:txBody>
      </p:sp>
      <p:sp>
        <p:nvSpPr>
          <p:cNvPr id="6148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9BF8DDDA-6A60-4C58-9619-17557AD64C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E4380C5-AB67-49C4-9558-DD6032325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$300 Answer from Exercise</a:t>
            </a:r>
          </a:p>
        </p:txBody>
      </p:sp>
      <p:sp>
        <p:nvSpPr>
          <p:cNvPr id="43011" name="Text Box 4">
            <a:extLst>
              <a:ext uri="{FF2B5EF4-FFF2-40B4-BE49-F238E27FC236}">
                <a16:creationId xmlns:a16="http://schemas.microsoft.com/office/drawing/2014/main" id="{CDDB6079-ED26-42A2-967A-D1B1BF3F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/>
              <a:t>What we eat (our diet)</a:t>
            </a:r>
          </a:p>
        </p:txBody>
      </p:sp>
      <p:sp>
        <p:nvSpPr>
          <p:cNvPr id="43012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0F672740-E9A9-41E6-B288-655FF67A97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6CC3042-9197-4097-B1F5-779477D1C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$400 Question from Exercise</a:t>
            </a:r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id="{F3CD771C-6406-4211-8AC1-22E1E85A0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74" y="1905000"/>
            <a:ext cx="802957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Adults should do at least _____ minutes of moderate exercise each week.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dirty="0"/>
              <a:t>30 minutes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dirty="0"/>
              <a:t>60 minutes (1 hour)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dirty="0"/>
              <a:t>120 minutes (2 hours)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dirty="0"/>
              <a:t>150 minutes (2 ½ hours)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dirty="0"/>
              <a:t>180 minutes (3 hours)</a:t>
            </a:r>
          </a:p>
        </p:txBody>
      </p:sp>
      <p:sp>
        <p:nvSpPr>
          <p:cNvPr id="44036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2D13C95D-422F-4859-BE56-740F559EF4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9400" y="51816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16D5FBF-E750-49AF-8FA9-EA8490D28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 Exercise</a:t>
            </a:r>
          </a:p>
        </p:txBody>
      </p:sp>
      <p:sp>
        <p:nvSpPr>
          <p:cNvPr id="45060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4F1E1A4C-E221-4FBB-8F8D-50EB24F702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A2F1A9-CBA0-46D8-92AD-CA62F53CADD0}"/>
              </a:ext>
            </a:extLst>
          </p:cNvPr>
          <p:cNvSpPr txBox="1"/>
          <p:nvPr/>
        </p:nvSpPr>
        <p:spPr>
          <a:xfrm>
            <a:off x="457200" y="1752600"/>
            <a:ext cx="7010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D. 150 minutes (2 ½ hours)</a:t>
            </a:r>
          </a:p>
          <a:p>
            <a:endParaRPr lang="en-US" sz="2800" dirty="0"/>
          </a:p>
          <a:p>
            <a:r>
              <a:rPr lang="en-US" sz="2800" dirty="0"/>
              <a:t>Adults should do at least 2 ½ hours of aerobic exercise each week. </a:t>
            </a:r>
          </a:p>
          <a:p>
            <a:endParaRPr lang="en-US" sz="2800" dirty="0"/>
          </a:p>
          <a:p>
            <a:r>
              <a:rPr lang="en-US" sz="2800" dirty="0"/>
              <a:t>Aerobic exercises make your heart and lungs work harder. This can be walking, riding a bike, gardening, or swimming.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8D68C8B-9A94-497E-9CF1-3CFACC672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$500 Question from Exercise</a:t>
            </a: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8CF4E8F3-0726-4C85-8342-64AFAD779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There are many benefits to physical activity. Name three:</a:t>
            </a:r>
          </a:p>
        </p:txBody>
      </p:sp>
      <p:sp>
        <p:nvSpPr>
          <p:cNvPr id="46084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20263718-3462-4C29-B712-77C7D35A2B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8F50B1F-AF40-4FAD-88A7-E89B0C1DB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$500 Answer from Exercise</a:t>
            </a:r>
          </a:p>
        </p:txBody>
      </p:sp>
      <p:sp>
        <p:nvSpPr>
          <p:cNvPr id="47107" name="Text Box 4">
            <a:extLst>
              <a:ext uri="{FF2B5EF4-FFF2-40B4-BE49-F238E27FC236}">
                <a16:creationId xmlns:a16="http://schemas.microsoft.com/office/drawing/2014/main" id="{394ACD81-044B-4359-A843-422313AF8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95855"/>
            <a:ext cx="91440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sz="2400" dirty="0"/>
              <a:t>Helps heart and lungs stay healthy (and work better)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sz="2400" dirty="0"/>
              <a:t>Increases strength (muscles)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sz="2400" dirty="0"/>
              <a:t>Maintains healthy bones, muscles, and joints.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sz="2400" dirty="0"/>
              <a:t>Helps deal with stress and anxiety 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sz="2400" dirty="0"/>
              <a:t>Improves ability to sleep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sz="2400" dirty="0"/>
              <a:t>Increases energy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sz="2400" dirty="0"/>
              <a:t>Helps you live a longer life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r>
              <a:rPr lang="en-US" altLang="en-US" sz="2400" dirty="0"/>
              <a:t>Helps decrease chance of developing most diseases, including cancer, heart disease and diabetes.</a:t>
            </a:r>
          </a:p>
          <a:p>
            <a:pPr marL="514350" indent="-514350">
              <a:spcBef>
                <a:spcPct val="0"/>
              </a:spcBef>
              <a:buFontTx/>
              <a:buAutoNum type="alphaUcPeriod"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sp>
        <p:nvSpPr>
          <p:cNvPr id="47108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5123C8EF-6B5E-4547-913C-9847C3225A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632892D-14F8-4B11-8714-51D02DBBB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altLang="en-US" sz="8000">
                <a:solidFill>
                  <a:schemeClr val="folHlink"/>
                </a:solidFill>
              </a:rPr>
              <a:t>Health Jeopardy</a:t>
            </a:r>
            <a:endParaRPr lang="en-US" altLang="en-US"/>
          </a:p>
        </p:txBody>
      </p:sp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AAF9F24E-E6AD-4A8B-993E-FA1CDF16F890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762000" y="1533525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4" name="Document" r:id="rId4" imgW="7927340" imgH="4732020" progId="Word.Document.8">
                  <p:embed/>
                </p:oleObj>
              </mc:Choice>
              <mc:Fallback>
                <p:oleObj name="Document" r:id="rId4" imgW="7927340" imgH="47320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3525"/>
                        <a:ext cx="777557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>
            <a:extLst>
              <a:ext uri="{FF2B5EF4-FFF2-40B4-BE49-F238E27FC236}">
                <a16:creationId xmlns:a16="http://schemas.microsoft.com/office/drawing/2014/main" id="{DB8FA268-BDD3-4BD5-8658-598D8DDA2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87" y="1483014"/>
            <a:ext cx="1463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  </a:t>
            </a:r>
            <a: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  <a:t>Heart </a:t>
            </a:r>
            <a:b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</a:br>
            <a: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  <a:t>Health</a:t>
            </a:r>
            <a:endParaRPr lang="en-US" altLang="en-US" sz="2400" b="1" dirty="0">
              <a:latin typeface="Maiandra GD" panose="020E0502030308020204" pitchFamily="34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87967A7B-94B1-4771-9068-394CDF0F5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399" y="1492607"/>
            <a:ext cx="1538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   </a:t>
            </a:r>
            <a: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  <a:t>Heart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  <a:t>Facts</a:t>
            </a:r>
            <a:endParaRPr lang="en-US" altLang="en-US" sz="2400" b="1" dirty="0">
              <a:latin typeface="Maiandra GD" panose="020E0502030308020204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D2564811-7C58-48F9-BE32-B3C1656E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616075"/>
            <a:ext cx="1570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2"/>
                </a:solidFill>
                <a:latin typeface="Maiandra GD" panose="020E0502030308020204" pitchFamily="34" charset="0"/>
              </a:rPr>
              <a:t>Eating</a:t>
            </a:r>
            <a:endParaRPr lang="en-US" altLang="en-US" sz="2800" b="1" dirty="0">
              <a:latin typeface="Maiandra GD" panose="020E0502030308020204" pitchFamily="34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3329C5C0-C8FF-4A71-9AF7-609A25B2B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1595631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2"/>
                </a:solidFill>
                <a:latin typeface="Maiandra GD" panose="020E0502030308020204" pitchFamily="34" charset="0"/>
              </a:rPr>
              <a:t>Exercise</a:t>
            </a:r>
            <a:endParaRPr lang="en-US" altLang="en-US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D12D3DAB-D517-4F21-8694-57F214C2C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8" y="1616075"/>
            <a:ext cx="14779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2"/>
                </a:solidFill>
              </a:rPr>
              <a:t> </a:t>
            </a:r>
            <a:r>
              <a:rPr lang="en-US" altLang="en-US" sz="2800" b="1">
                <a:solidFill>
                  <a:schemeClr val="bg2"/>
                </a:solidFill>
                <a:latin typeface="Maiandra GD" panose="020E0502030308020204" pitchFamily="34" charset="0"/>
              </a:rPr>
              <a:t>Stress</a:t>
            </a:r>
            <a:r>
              <a:rPr lang="en-US" altLang="en-US" sz="2800">
                <a:solidFill>
                  <a:schemeClr val="bg2"/>
                </a:solidFill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99CE432F-4758-4E76-B500-DF3D12692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6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48138" name="Text Box 11">
            <a:extLst>
              <a:ext uri="{FF2B5EF4-FFF2-40B4-BE49-F238E27FC236}">
                <a16:creationId xmlns:a16="http://schemas.microsoft.com/office/drawing/2014/main" id="{1147942F-4542-40BF-A0DC-27F196DB7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48139" name="Text Box 12">
            <a:extLst>
              <a:ext uri="{FF2B5EF4-FFF2-40B4-BE49-F238E27FC236}">
                <a16:creationId xmlns:a16="http://schemas.microsoft.com/office/drawing/2014/main" id="{54BA3493-4399-4584-B803-094D8A503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8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48140" name="Text Box 13">
            <a:extLst>
              <a:ext uri="{FF2B5EF4-FFF2-40B4-BE49-F238E27FC236}">
                <a16:creationId xmlns:a16="http://schemas.microsoft.com/office/drawing/2014/main" id="{05F93BE0-6A4A-406D-A59E-44179A979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9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48141" name="Text Box 14">
            <a:extLst>
              <a:ext uri="{FF2B5EF4-FFF2-40B4-BE49-F238E27FC236}">
                <a16:creationId xmlns:a16="http://schemas.microsoft.com/office/drawing/2014/main" id="{07530DD8-B3C0-4605-A2F4-6D9129B02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0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48142" name="Rectangle 15">
            <a:extLst>
              <a:ext uri="{FF2B5EF4-FFF2-40B4-BE49-F238E27FC236}">
                <a16:creationId xmlns:a16="http://schemas.microsoft.com/office/drawing/2014/main" id="{BE255BA0-1517-4C36-8B6E-73C25A2B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1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48143" name="Rectangle 16">
            <a:extLst>
              <a:ext uri="{FF2B5EF4-FFF2-40B4-BE49-F238E27FC236}">
                <a16:creationId xmlns:a16="http://schemas.microsoft.com/office/drawing/2014/main" id="{DE947AED-8103-4211-9CEB-5AB542829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2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48144" name="Rectangle 17">
            <a:extLst>
              <a:ext uri="{FF2B5EF4-FFF2-40B4-BE49-F238E27FC236}">
                <a16:creationId xmlns:a16="http://schemas.microsoft.com/office/drawing/2014/main" id="{9DC043EB-7C5F-474A-811B-E3EFCBF8F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13" action="ppaction://hlinksldjump"/>
              </a:rPr>
              <a:t>Q $100</a:t>
            </a:r>
            <a:endParaRPr lang="en-US" altLang="en-US" sz="2400" dirty="0"/>
          </a:p>
        </p:txBody>
      </p:sp>
      <p:sp>
        <p:nvSpPr>
          <p:cNvPr id="48145" name="Rectangle 18">
            <a:extLst>
              <a:ext uri="{FF2B5EF4-FFF2-40B4-BE49-F238E27FC236}">
                <a16:creationId xmlns:a16="http://schemas.microsoft.com/office/drawing/2014/main" id="{8A9D4D68-C7D3-473B-8A21-6F3885575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4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48146" name="Rectangle 19">
            <a:extLst>
              <a:ext uri="{FF2B5EF4-FFF2-40B4-BE49-F238E27FC236}">
                <a16:creationId xmlns:a16="http://schemas.microsoft.com/office/drawing/2014/main" id="{DDA16BDB-1AA0-49BA-9E97-D0686071B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5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48147" name="Rectangle 20">
            <a:extLst>
              <a:ext uri="{FF2B5EF4-FFF2-40B4-BE49-F238E27FC236}">
                <a16:creationId xmlns:a16="http://schemas.microsoft.com/office/drawing/2014/main" id="{B12DA7A8-B67A-4864-80C5-673C6AA9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6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48148" name="Rectangle 21">
            <a:extLst>
              <a:ext uri="{FF2B5EF4-FFF2-40B4-BE49-F238E27FC236}">
                <a16:creationId xmlns:a16="http://schemas.microsoft.com/office/drawing/2014/main" id="{78A7E09A-7959-461E-8259-31E959FD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48149" name="Rectangle 22">
            <a:extLst>
              <a:ext uri="{FF2B5EF4-FFF2-40B4-BE49-F238E27FC236}">
                <a16:creationId xmlns:a16="http://schemas.microsoft.com/office/drawing/2014/main" id="{A914ACEE-30EF-4565-A5B2-0CD10846B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8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48150" name="Rectangle 23">
            <a:extLst>
              <a:ext uri="{FF2B5EF4-FFF2-40B4-BE49-F238E27FC236}">
                <a16:creationId xmlns:a16="http://schemas.microsoft.com/office/drawing/2014/main" id="{B3C8F0BB-A2EB-4208-9AAD-4E2339476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9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48151" name="Rectangle 24">
            <a:extLst>
              <a:ext uri="{FF2B5EF4-FFF2-40B4-BE49-F238E27FC236}">
                <a16:creationId xmlns:a16="http://schemas.microsoft.com/office/drawing/2014/main" id="{3A4AAB0A-892C-431B-B1ED-BBEC2287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0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48152" name="Rectangle 25">
            <a:extLst>
              <a:ext uri="{FF2B5EF4-FFF2-40B4-BE49-F238E27FC236}">
                <a16:creationId xmlns:a16="http://schemas.microsoft.com/office/drawing/2014/main" id="{15EFC798-B328-46B9-91F3-4256F4C2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1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48153" name="Rectangle 26">
            <a:extLst>
              <a:ext uri="{FF2B5EF4-FFF2-40B4-BE49-F238E27FC236}">
                <a16:creationId xmlns:a16="http://schemas.microsoft.com/office/drawing/2014/main" id="{869E1BCE-9A64-44A5-9352-096A19CB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2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48154" name="Rectangle 27">
            <a:extLst>
              <a:ext uri="{FF2B5EF4-FFF2-40B4-BE49-F238E27FC236}">
                <a16:creationId xmlns:a16="http://schemas.microsoft.com/office/drawing/2014/main" id="{E814B61D-F4AA-41BD-B531-166906CB5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3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48155" name="Rectangle 28">
            <a:extLst>
              <a:ext uri="{FF2B5EF4-FFF2-40B4-BE49-F238E27FC236}">
                <a16:creationId xmlns:a16="http://schemas.microsoft.com/office/drawing/2014/main" id="{94F2D347-A9B9-4075-B2EE-02844EF00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4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48156" name="Rectangle 29">
            <a:extLst>
              <a:ext uri="{FF2B5EF4-FFF2-40B4-BE49-F238E27FC236}">
                <a16:creationId xmlns:a16="http://schemas.microsoft.com/office/drawing/2014/main" id="{77DC118F-5D7C-48AA-8DAB-F961E6B3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5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48157" name="Rectangle 30">
            <a:extLst>
              <a:ext uri="{FF2B5EF4-FFF2-40B4-BE49-F238E27FC236}">
                <a16:creationId xmlns:a16="http://schemas.microsoft.com/office/drawing/2014/main" id="{D149C359-48BD-4800-9613-ACD75C558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6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48158" name="Rectangle 31">
            <a:extLst>
              <a:ext uri="{FF2B5EF4-FFF2-40B4-BE49-F238E27FC236}">
                <a16:creationId xmlns:a16="http://schemas.microsoft.com/office/drawing/2014/main" id="{A901B50D-165B-4CE4-914D-C1A0FCA48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7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48159" name="Rectangle 32">
            <a:extLst>
              <a:ext uri="{FF2B5EF4-FFF2-40B4-BE49-F238E27FC236}">
                <a16:creationId xmlns:a16="http://schemas.microsoft.com/office/drawing/2014/main" id="{766B42A1-7BB4-484A-AFDD-A045AF780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8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48160" name="Rectangle 33">
            <a:extLst>
              <a:ext uri="{FF2B5EF4-FFF2-40B4-BE49-F238E27FC236}">
                <a16:creationId xmlns:a16="http://schemas.microsoft.com/office/drawing/2014/main" id="{EC327EA7-E66B-4336-A1F7-87EF1CDA8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9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48161" name="Rectangle 34">
            <a:extLst>
              <a:ext uri="{FF2B5EF4-FFF2-40B4-BE49-F238E27FC236}">
                <a16:creationId xmlns:a16="http://schemas.microsoft.com/office/drawing/2014/main" id="{B20F1779-0393-481D-8894-81BA036C7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0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48162" name="Text Box 47">
            <a:extLst>
              <a:ext uri="{FF2B5EF4-FFF2-40B4-BE49-F238E27FC236}">
                <a16:creationId xmlns:a16="http://schemas.microsoft.com/office/drawing/2014/main" id="{AE3E8EB2-784B-4EDF-8A9C-ABEEF6742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1" action="ppaction://hlinksldjump"/>
              </a:rPr>
              <a:t>Final Jeopardy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4" grpId="0" build="p" autoUpdateAnimBg="0"/>
      <p:bldP spid="2055" grpId="0" build="p" autoUpdateAnimBg="0"/>
      <p:bldP spid="2056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046C1E0-2BD2-43B6-8146-B59B3D6EB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$100 Question from Stress</a:t>
            </a:r>
          </a:p>
        </p:txBody>
      </p:sp>
      <p:sp>
        <p:nvSpPr>
          <p:cNvPr id="49155" name="Text Box 4">
            <a:extLst>
              <a:ext uri="{FF2B5EF4-FFF2-40B4-BE49-F238E27FC236}">
                <a16:creationId xmlns:a16="http://schemas.microsoft.com/office/drawing/2014/main" id="{0775B40A-65AA-494C-9EC3-941924299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86000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List two ways to relax your mind.</a:t>
            </a:r>
          </a:p>
        </p:txBody>
      </p:sp>
      <p:sp>
        <p:nvSpPr>
          <p:cNvPr id="49156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F05497E7-4DEF-4A72-8674-40945ED515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0C378B6-2B7A-4D53-877F-014C1D148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$100 Answer from Stress</a:t>
            </a:r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CBC69858-56FE-45EB-A95F-6C8C3B0E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Relax your mind through activities such as: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yoga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meditation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mindfulness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hobbies such as painting, sewing and gardening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spending time with family and friends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visiting a favorite location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- anything you find relaxing!!</a:t>
            </a:r>
          </a:p>
        </p:txBody>
      </p:sp>
      <p:sp>
        <p:nvSpPr>
          <p:cNvPr id="50180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0E738CB7-6123-47A3-B925-1AD768D590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44CA636-B4FA-4E95-9D4A-3B22F6299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$200 Question from Stress</a:t>
            </a:r>
          </a:p>
        </p:txBody>
      </p:sp>
      <p:sp>
        <p:nvSpPr>
          <p:cNvPr id="51203" name="Text Box 4">
            <a:extLst>
              <a:ext uri="{FF2B5EF4-FFF2-40B4-BE49-F238E27FC236}">
                <a16:creationId xmlns:a16="http://schemas.microsoft.com/office/drawing/2014/main" id="{328AED26-3688-4F31-9E01-078A21B9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Much of the stress we experience is a result of negative:</a:t>
            </a:r>
            <a:endParaRPr lang="en-US" altLang="en-US" sz="2400"/>
          </a:p>
        </p:txBody>
      </p:sp>
      <p:sp>
        <p:nvSpPr>
          <p:cNvPr id="51204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29C9A830-8682-4646-8196-6CB63A0635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8A95121-29E4-4441-8EA7-332076223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$200 Answer from Stress</a:t>
            </a: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70AEF52D-475E-472C-9E61-B17965EF3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90678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6000" dirty="0"/>
              <a:t>Self talk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3200" dirty="0"/>
              <a:t>Self-talk includes the thoughts we have in our heads. Talking positive to ourselves makes us feel happier. Talking negative to ourselves make us feel unhappy and stressed.</a:t>
            </a: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 sz="3200" dirty="0"/>
              <a:t> </a:t>
            </a:r>
            <a:r>
              <a:rPr lang="en-US" altLang="en-US" sz="6000" dirty="0"/>
              <a:t> </a:t>
            </a:r>
          </a:p>
        </p:txBody>
      </p:sp>
      <p:sp>
        <p:nvSpPr>
          <p:cNvPr id="52228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83FA3843-9ABF-4266-8DB2-C6B84948D3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F93EEAB-374B-404E-91BA-1B1D4AADF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/>
              <a:t>$200 Answer from Heart Disease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8A1AE3D0-27F8-4F9F-B7B6-9127129E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800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/>
              <a:t>40 seconds</a:t>
            </a:r>
          </a:p>
        </p:txBody>
      </p:sp>
      <p:sp>
        <p:nvSpPr>
          <p:cNvPr id="7172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26CCFF49-C472-4CB8-A4E0-F8D3261E80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7740D62-8092-4D75-8434-5A8CC9D11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$300 Question from Stress</a:t>
            </a:r>
          </a:p>
        </p:txBody>
      </p:sp>
      <p:sp>
        <p:nvSpPr>
          <p:cNvPr id="53251" name="Text Box 4">
            <a:extLst>
              <a:ext uri="{FF2B5EF4-FFF2-40B4-BE49-F238E27FC236}">
                <a16:creationId xmlns:a16="http://schemas.microsoft.com/office/drawing/2014/main" id="{8F786A3F-7ACD-4609-9969-E2FB96BC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01980"/>
            <a:ext cx="8534400" cy="344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dirty="0"/>
              <a:t>Which of the following is a good way to cope with stress? </a:t>
            </a:r>
          </a:p>
          <a:p>
            <a:pPr marL="514350" indent="-514350">
              <a:buAutoNum type="alphaUcPeriod"/>
            </a:pPr>
            <a:r>
              <a:rPr lang="en-US" dirty="0"/>
              <a:t>Drink a lot of coffee </a:t>
            </a:r>
          </a:p>
          <a:p>
            <a:pPr marL="514350" indent="-514350">
              <a:buAutoNum type="alphaUcPeriod"/>
            </a:pPr>
            <a:r>
              <a:rPr lang="en-US" dirty="0"/>
              <a:t>Sleep a lot</a:t>
            </a:r>
          </a:p>
          <a:p>
            <a:pPr marL="514350" indent="-514350">
              <a:buAutoNum type="alphaUcPeriod"/>
            </a:pPr>
            <a:r>
              <a:rPr lang="en-US" dirty="0"/>
              <a:t>Write in a journal</a:t>
            </a:r>
          </a:p>
          <a:p>
            <a:pPr marL="514350" indent="-514350">
              <a:buAutoNum type="alphaUcPeriod"/>
            </a:pPr>
            <a:r>
              <a:rPr lang="en-US" dirty="0"/>
              <a:t>Treat yourself to chips and candy</a:t>
            </a:r>
          </a:p>
        </p:txBody>
      </p:sp>
      <p:sp>
        <p:nvSpPr>
          <p:cNvPr id="53252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7E55F722-501C-404D-A90D-8D7710EE62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1DCAB86-1CBA-4413-ABA6-8D0B868C9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$300 Answer from Stress</a:t>
            </a:r>
          </a:p>
        </p:txBody>
      </p:sp>
      <p:sp>
        <p:nvSpPr>
          <p:cNvPr id="54276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722F3E3C-6B09-4CFB-8AE8-407BAB2618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5C01F-7190-45DD-9D84-68E256AE0AA2}"/>
              </a:ext>
            </a:extLst>
          </p:cNvPr>
          <p:cNvSpPr/>
          <p:nvPr/>
        </p:nvSpPr>
        <p:spPr>
          <a:xfrm>
            <a:off x="1219200" y="2209800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Answer C: Writing in a journal helps you to think about your feelings and work through your stress.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ADE8F37-F2C7-41DB-B193-691AB271C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$400 Question from Stress</a:t>
            </a:r>
          </a:p>
        </p:txBody>
      </p:sp>
      <p:sp>
        <p:nvSpPr>
          <p:cNvPr id="55299" name="Text Box 4">
            <a:extLst>
              <a:ext uri="{FF2B5EF4-FFF2-40B4-BE49-F238E27FC236}">
                <a16:creationId xmlns:a16="http://schemas.microsoft.com/office/drawing/2014/main" id="{F5615A25-2E3F-4A41-AFB5-94E3961C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9144000" cy="26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dirty="0"/>
              <a:t>Which of these is a bad way to deal with stress?</a:t>
            </a:r>
          </a:p>
          <a:p>
            <a:pPr>
              <a:buNone/>
            </a:pPr>
            <a:r>
              <a:rPr lang="en-US" sz="2800" dirty="0"/>
              <a:t>	A. Do something relaxing</a:t>
            </a:r>
          </a:p>
          <a:p>
            <a:pPr>
              <a:buNone/>
            </a:pPr>
            <a:r>
              <a:rPr lang="en-US" sz="2800" dirty="0"/>
              <a:t>	B. Focus on doing one thing at a time</a:t>
            </a:r>
          </a:p>
          <a:p>
            <a:pPr>
              <a:buNone/>
            </a:pPr>
            <a:r>
              <a:rPr lang="en-US" sz="2800" dirty="0"/>
              <a:t>	C. Yelling at others</a:t>
            </a:r>
          </a:p>
          <a:p>
            <a:pPr>
              <a:buNone/>
            </a:pPr>
            <a:r>
              <a:rPr lang="en-US" sz="2800" dirty="0"/>
              <a:t>	D. Having friends and family to talk to </a:t>
            </a:r>
            <a:endParaRPr lang="en-US" dirty="0"/>
          </a:p>
        </p:txBody>
      </p:sp>
      <p:sp>
        <p:nvSpPr>
          <p:cNvPr id="55300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2900F0ED-1AA9-4C41-A675-7E3D557FA8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07F74CC-6501-4B8E-A01B-7602C39E3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$400 Answer from Stress</a:t>
            </a:r>
          </a:p>
        </p:txBody>
      </p:sp>
      <p:sp>
        <p:nvSpPr>
          <p:cNvPr id="56323" name="Text Box 4">
            <a:extLst>
              <a:ext uri="{FF2B5EF4-FFF2-40B4-BE49-F238E27FC236}">
                <a16:creationId xmlns:a16="http://schemas.microsoft.com/office/drawing/2014/main" id="{E3047CDD-3099-4A6F-AB46-F8FC6963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C. Yelling at others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A bad mood or getting angry quickly can be a sign of high stress.</a:t>
            </a:r>
          </a:p>
        </p:txBody>
      </p:sp>
      <p:sp>
        <p:nvSpPr>
          <p:cNvPr id="56324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E554CB9A-09F7-488C-A9F9-5DA21A278E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DEC242C-E6A1-478A-9AF4-C0C4C6226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$500 Question from Stress</a:t>
            </a:r>
          </a:p>
        </p:txBody>
      </p:sp>
      <p:sp>
        <p:nvSpPr>
          <p:cNvPr id="57347" name="Text Box 4">
            <a:extLst>
              <a:ext uri="{FF2B5EF4-FFF2-40B4-BE49-F238E27FC236}">
                <a16:creationId xmlns:a16="http://schemas.microsoft.com/office/drawing/2014/main" id="{8CEA7535-2209-431B-B00C-AAF36176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9261"/>
            <a:ext cx="8610600" cy="41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dirty="0"/>
              <a:t>Which of the following is a good way to deal with stress? </a:t>
            </a:r>
            <a:r>
              <a:rPr lang="en-US" sz="2400" dirty="0"/>
              <a:t>Hint: A stressor is the thing that causes you to feel stressed</a:t>
            </a:r>
          </a:p>
          <a:p>
            <a:pPr>
              <a:buNone/>
            </a:pPr>
            <a:endParaRPr lang="en-US" sz="2400" dirty="0"/>
          </a:p>
          <a:p>
            <a:pPr marL="971550" lvl="1" indent="-514350">
              <a:buAutoNum type="alphaUcPeriod"/>
            </a:pPr>
            <a:r>
              <a:rPr lang="en-US" dirty="0"/>
              <a:t>Change the stressor</a:t>
            </a:r>
          </a:p>
          <a:p>
            <a:pPr marL="971550" lvl="1" indent="-514350">
              <a:buAutoNum type="alphaUcPeriod"/>
            </a:pPr>
            <a:r>
              <a:rPr lang="en-US" dirty="0"/>
              <a:t>Avoid the stressor</a:t>
            </a:r>
          </a:p>
          <a:p>
            <a:pPr marL="971550" lvl="1" indent="-514350">
              <a:buAutoNum type="alphaUcPeriod"/>
            </a:pPr>
            <a:r>
              <a:rPr lang="en-US" dirty="0"/>
              <a:t>Accept the stressor</a:t>
            </a:r>
          </a:p>
          <a:p>
            <a:pPr marL="971550" lvl="1" indent="-514350">
              <a:buAutoNum type="alphaUcPeriod"/>
            </a:pPr>
            <a:r>
              <a:rPr lang="en-US" dirty="0"/>
              <a:t>Change the way you think about the stressor</a:t>
            </a:r>
          </a:p>
          <a:p>
            <a:pPr marL="971550" lvl="1" indent="-514350">
              <a:buAutoNum type="alphaUcPeriod"/>
            </a:pPr>
            <a:r>
              <a:rPr lang="en-US" dirty="0"/>
              <a:t>All of the above</a:t>
            </a:r>
          </a:p>
        </p:txBody>
      </p:sp>
      <p:sp>
        <p:nvSpPr>
          <p:cNvPr id="57348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72FEAF9D-ACD2-4148-A4A8-B8DD162BD8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D9990EF-4F58-4ECE-90B3-2F196F41A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$500 Answer from Stress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92356FFC-AF21-4F9F-AB18-75A282138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65570"/>
            <a:ext cx="9144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lvl="1" indent="0">
              <a:buNone/>
            </a:pPr>
            <a:r>
              <a:rPr lang="en-US" dirty="0"/>
              <a:t>These are all things you can do to decrease feelings of stress. </a:t>
            </a:r>
          </a:p>
          <a:p>
            <a:pPr marL="971550" lvl="1" indent="-514350">
              <a:buAutoNum type="alphaUcPeriod"/>
            </a:pPr>
            <a:r>
              <a:rPr lang="en-US" dirty="0"/>
              <a:t>Change the stressor</a:t>
            </a:r>
          </a:p>
          <a:p>
            <a:pPr marL="971550" lvl="1" indent="-514350">
              <a:buAutoNum type="alphaUcPeriod"/>
            </a:pPr>
            <a:r>
              <a:rPr lang="en-US" dirty="0"/>
              <a:t>Avoid the stressor</a:t>
            </a:r>
          </a:p>
          <a:p>
            <a:pPr marL="971550" lvl="1" indent="-514350">
              <a:buAutoNum type="alphaUcPeriod"/>
            </a:pPr>
            <a:r>
              <a:rPr lang="en-US" dirty="0"/>
              <a:t>Accept the stressor</a:t>
            </a:r>
          </a:p>
          <a:p>
            <a:pPr marL="971550" lvl="1" indent="-514350">
              <a:buAutoNum type="alphaUcPeriod"/>
            </a:pPr>
            <a:r>
              <a:rPr lang="en-US" dirty="0"/>
              <a:t>Change the way you think about the stressor</a:t>
            </a:r>
          </a:p>
          <a:p>
            <a:pPr marL="971550" lvl="1" indent="-514350">
              <a:buAutoNum type="alphaUcPeriod"/>
            </a:pPr>
            <a:r>
              <a:rPr lang="en-US" dirty="0"/>
              <a:t>All of the above</a:t>
            </a:r>
          </a:p>
        </p:txBody>
      </p:sp>
      <p:sp>
        <p:nvSpPr>
          <p:cNvPr id="58372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679A627B-A30D-4FA8-90D1-7CF9E19DB0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6882179-D38A-4580-8D9B-1C615EC5F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altLang="en-US" sz="8000">
                <a:solidFill>
                  <a:schemeClr val="folHlink"/>
                </a:solidFill>
              </a:rPr>
              <a:t>Health Jeopardy</a:t>
            </a:r>
            <a:endParaRPr lang="en-US" altLang="en-US"/>
          </a:p>
        </p:txBody>
      </p:sp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2A2833F9-56C2-42D1-A41B-26431E87B6AD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762000" y="1533525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8" name="Document" r:id="rId4" imgW="7927340" imgH="4732020" progId="Word.Document.8">
                  <p:embed/>
                </p:oleObj>
              </mc:Choice>
              <mc:Fallback>
                <p:oleObj name="Document" r:id="rId4" imgW="7927340" imgH="47320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3525"/>
                        <a:ext cx="777557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>
            <a:extLst>
              <a:ext uri="{FF2B5EF4-FFF2-40B4-BE49-F238E27FC236}">
                <a16:creationId xmlns:a16="http://schemas.microsoft.com/office/drawing/2014/main" id="{17EB6276-5CD0-44C9-A8B6-62FC5C68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993" y="1496278"/>
            <a:ext cx="1463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Maiandra GD" panose="020E0502030308020204" pitchFamily="34" charset="0"/>
              </a:rPr>
              <a:t> </a:t>
            </a:r>
            <a: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  <a:t>Heart </a:t>
            </a:r>
            <a:b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</a:br>
            <a: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  <a:t>Health</a:t>
            </a:r>
            <a:endParaRPr lang="en-US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8B37A44-4031-43A2-BC2B-9B59FD194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6" y="1523279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  <a:t>Heart </a:t>
            </a:r>
            <a:b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</a:br>
            <a:r>
              <a:rPr lang="en-US" altLang="en-US" sz="2400" b="1" dirty="0">
                <a:solidFill>
                  <a:schemeClr val="bg2"/>
                </a:solidFill>
                <a:latin typeface="Maiandra GD" panose="020E0502030308020204" pitchFamily="34" charset="0"/>
              </a:rPr>
              <a:t>Facts</a:t>
            </a:r>
            <a:endParaRPr lang="en-US" altLang="en-US" sz="2400" dirty="0">
              <a:latin typeface="Maiandra GD" panose="020E0502030308020204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1D10D564-C9E9-48C6-A92C-4ADA47680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54781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2"/>
                </a:solidFill>
                <a:latin typeface="Maiandra GD" panose="020E0502030308020204" pitchFamily="34" charset="0"/>
              </a:rPr>
              <a:t>Eating</a:t>
            </a:r>
            <a:endParaRPr lang="en-US" altLang="en-US" sz="2800">
              <a:latin typeface="Maiandra GD" panose="020E0502030308020204" pitchFamily="34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C6FC520F-9988-4F7C-8FC7-241F39D67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1547813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</a:rPr>
              <a:t> </a:t>
            </a:r>
            <a:r>
              <a:rPr lang="en-US" altLang="en-US" sz="2800" b="1" dirty="0">
                <a:solidFill>
                  <a:schemeClr val="bg2"/>
                </a:solidFill>
                <a:latin typeface="Maiandra GD" panose="020E0502030308020204" pitchFamily="34" charset="0"/>
              </a:rPr>
              <a:t>Exercis</a:t>
            </a:r>
            <a:r>
              <a:rPr lang="en-US" altLang="en-US" sz="2800" dirty="0">
                <a:solidFill>
                  <a:schemeClr val="bg2"/>
                </a:solidFill>
                <a:latin typeface="Maiandra GD" panose="020E0502030308020204" pitchFamily="34" charset="0"/>
              </a:rPr>
              <a:t>e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2A31D1BE-4419-47F0-8D5C-0FE058AB1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1578697"/>
            <a:ext cx="12461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</a:rPr>
              <a:t>  </a:t>
            </a:r>
            <a:r>
              <a:rPr lang="en-US" altLang="en-US" sz="2800" dirty="0">
                <a:solidFill>
                  <a:schemeClr val="bg2"/>
                </a:solidFill>
                <a:latin typeface="Maiandra GD" panose="020E0502030308020204" pitchFamily="34" charset="0"/>
              </a:rPr>
              <a:t>Stress </a:t>
            </a: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id="{FC222575-B7B4-48FA-AA6A-A60059DFF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6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59402" name="Text Box 11">
            <a:extLst>
              <a:ext uri="{FF2B5EF4-FFF2-40B4-BE49-F238E27FC236}">
                <a16:creationId xmlns:a16="http://schemas.microsoft.com/office/drawing/2014/main" id="{4F175ED1-729C-48D5-95B1-2EFDD79B2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59403" name="Text Box 12">
            <a:extLst>
              <a:ext uri="{FF2B5EF4-FFF2-40B4-BE49-F238E27FC236}">
                <a16:creationId xmlns:a16="http://schemas.microsoft.com/office/drawing/2014/main" id="{81883E5B-A2B6-4EFF-8B05-83AD67477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8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59404" name="Text Box 13">
            <a:extLst>
              <a:ext uri="{FF2B5EF4-FFF2-40B4-BE49-F238E27FC236}">
                <a16:creationId xmlns:a16="http://schemas.microsoft.com/office/drawing/2014/main" id="{CA4E5E2B-873C-48E0-86B3-F6FEFFBC6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9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59405" name="Text Box 14">
            <a:extLst>
              <a:ext uri="{FF2B5EF4-FFF2-40B4-BE49-F238E27FC236}">
                <a16:creationId xmlns:a16="http://schemas.microsoft.com/office/drawing/2014/main" id="{0549885D-7AA6-45E4-9793-D517E15A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0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59406" name="Rectangle 15">
            <a:extLst>
              <a:ext uri="{FF2B5EF4-FFF2-40B4-BE49-F238E27FC236}">
                <a16:creationId xmlns:a16="http://schemas.microsoft.com/office/drawing/2014/main" id="{F1D9A0AB-EDA1-47B5-95C6-755A2D87E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1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59407" name="Rectangle 16">
            <a:extLst>
              <a:ext uri="{FF2B5EF4-FFF2-40B4-BE49-F238E27FC236}">
                <a16:creationId xmlns:a16="http://schemas.microsoft.com/office/drawing/2014/main" id="{FFA1B093-885A-4C6E-8B84-1EC01EBAA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2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59408" name="Rectangle 17">
            <a:extLst>
              <a:ext uri="{FF2B5EF4-FFF2-40B4-BE49-F238E27FC236}">
                <a16:creationId xmlns:a16="http://schemas.microsoft.com/office/drawing/2014/main" id="{1D61BEA6-83B7-4407-8BBA-DEA4D4A9B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3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59409" name="Rectangle 18">
            <a:extLst>
              <a:ext uri="{FF2B5EF4-FFF2-40B4-BE49-F238E27FC236}">
                <a16:creationId xmlns:a16="http://schemas.microsoft.com/office/drawing/2014/main" id="{68F41809-EC35-4656-8516-9061C98A1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4" action="ppaction://hlinksldjump"/>
              </a:rPr>
              <a:t>Q $100</a:t>
            </a:r>
            <a:endParaRPr lang="en-US" altLang="en-US" sz="2400"/>
          </a:p>
        </p:txBody>
      </p:sp>
      <p:sp>
        <p:nvSpPr>
          <p:cNvPr id="59410" name="Rectangle 19">
            <a:extLst>
              <a:ext uri="{FF2B5EF4-FFF2-40B4-BE49-F238E27FC236}">
                <a16:creationId xmlns:a16="http://schemas.microsoft.com/office/drawing/2014/main" id="{D34A960E-567C-477A-9267-C5C757417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5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59411" name="Rectangle 20">
            <a:extLst>
              <a:ext uri="{FF2B5EF4-FFF2-40B4-BE49-F238E27FC236}">
                <a16:creationId xmlns:a16="http://schemas.microsoft.com/office/drawing/2014/main" id="{1A49B12C-25CE-4AA1-A6CE-46DBD13A1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6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59412" name="Rectangle 21">
            <a:extLst>
              <a:ext uri="{FF2B5EF4-FFF2-40B4-BE49-F238E27FC236}">
                <a16:creationId xmlns:a16="http://schemas.microsoft.com/office/drawing/2014/main" id="{1FB1087F-E6BF-4BF0-8EFE-B525E013F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7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59413" name="Rectangle 22">
            <a:extLst>
              <a:ext uri="{FF2B5EF4-FFF2-40B4-BE49-F238E27FC236}">
                <a16:creationId xmlns:a16="http://schemas.microsoft.com/office/drawing/2014/main" id="{02ABB84F-1F0D-4189-87CA-95C2FC943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8" action="ppaction://hlinksldjump"/>
              </a:rPr>
              <a:t>Q $200</a:t>
            </a:r>
            <a:endParaRPr lang="en-US" altLang="en-US" sz="2400"/>
          </a:p>
        </p:txBody>
      </p:sp>
      <p:sp>
        <p:nvSpPr>
          <p:cNvPr id="59414" name="Rectangle 23">
            <a:extLst>
              <a:ext uri="{FF2B5EF4-FFF2-40B4-BE49-F238E27FC236}">
                <a16:creationId xmlns:a16="http://schemas.microsoft.com/office/drawing/2014/main" id="{DBEB5A92-560C-4B2F-8E19-A369F1DE7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19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59415" name="Rectangle 24">
            <a:extLst>
              <a:ext uri="{FF2B5EF4-FFF2-40B4-BE49-F238E27FC236}">
                <a16:creationId xmlns:a16="http://schemas.microsoft.com/office/drawing/2014/main" id="{D337CDE1-AA59-41D2-839D-318AC4151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0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59416" name="Rectangle 25">
            <a:extLst>
              <a:ext uri="{FF2B5EF4-FFF2-40B4-BE49-F238E27FC236}">
                <a16:creationId xmlns:a16="http://schemas.microsoft.com/office/drawing/2014/main" id="{AC526546-122F-4D1A-A988-010956CB0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1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59417" name="Rectangle 26">
            <a:extLst>
              <a:ext uri="{FF2B5EF4-FFF2-40B4-BE49-F238E27FC236}">
                <a16:creationId xmlns:a16="http://schemas.microsoft.com/office/drawing/2014/main" id="{5BA330E2-7547-4EE9-A040-BB6F804FE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2" action="ppaction://hlinksldjump"/>
              </a:rPr>
              <a:t>Q $300</a:t>
            </a:r>
            <a:endParaRPr lang="en-US" altLang="en-US" sz="2400"/>
          </a:p>
        </p:txBody>
      </p:sp>
      <p:sp>
        <p:nvSpPr>
          <p:cNvPr id="59418" name="Rectangle 27">
            <a:extLst>
              <a:ext uri="{FF2B5EF4-FFF2-40B4-BE49-F238E27FC236}">
                <a16:creationId xmlns:a16="http://schemas.microsoft.com/office/drawing/2014/main" id="{309A24D3-2C13-4D60-BE3A-FC14639AD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3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59419" name="Rectangle 28">
            <a:extLst>
              <a:ext uri="{FF2B5EF4-FFF2-40B4-BE49-F238E27FC236}">
                <a16:creationId xmlns:a16="http://schemas.microsoft.com/office/drawing/2014/main" id="{DFFC717A-7241-4C84-864D-44AEE7918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4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59420" name="Rectangle 29">
            <a:extLst>
              <a:ext uri="{FF2B5EF4-FFF2-40B4-BE49-F238E27FC236}">
                <a16:creationId xmlns:a16="http://schemas.microsoft.com/office/drawing/2014/main" id="{26E5CE37-EA24-4C24-96EC-D06DD69B6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5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59421" name="Rectangle 30">
            <a:extLst>
              <a:ext uri="{FF2B5EF4-FFF2-40B4-BE49-F238E27FC236}">
                <a16:creationId xmlns:a16="http://schemas.microsoft.com/office/drawing/2014/main" id="{50290E4C-3377-40EC-B5C8-AC1BDD51F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6" action="ppaction://hlinksldjump"/>
              </a:rPr>
              <a:t>Q $400</a:t>
            </a:r>
            <a:endParaRPr lang="en-US" altLang="en-US" sz="2400"/>
          </a:p>
        </p:txBody>
      </p:sp>
      <p:sp>
        <p:nvSpPr>
          <p:cNvPr id="59422" name="Rectangle 31">
            <a:extLst>
              <a:ext uri="{FF2B5EF4-FFF2-40B4-BE49-F238E27FC236}">
                <a16:creationId xmlns:a16="http://schemas.microsoft.com/office/drawing/2014/main" id="{FB058EDB-D7E8-4F1D-81B5-E3BB6EED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7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59423" name="Rectangle 32">
            <a:extLst>
              <a:ext uri="{FF2B5EF4-FFF2-40B4-BE49-F238E27FC236}">
                <a16:creationId xmlns:a16="http://schemas.microsoft.com/office/drawing/2014/main" id="{27A8A273-350B-4468-818B-F39871450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8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59424" name="Rectangle 33">
            <a:extLst>
              <a:ext uri="{FF2B5EF4-FFF2-40B4-BE49-F238E27FC236}">
                <a16:creationId xmlns:a16="http://schemas.microsoft.com/office/drawing/2014/main" id="{6EDC5B24-A8AD-4B90-8023-DA0779AD4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9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59425" name="Rectangle 34">
            <a:extLst>
              <a:ext uri="{FF2B5EF4-FFF2-40B4-BE49-F238E27FC236}">
                <a16:creationId xmlns:a16="http://schemas.microsoft.com/office/drawing/2014/main" id="{E1C40380-44CA-4ACF-A686-844B2510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0" action="ppaction://hlinksldjump"/>
              </a:rPr>
              <a:t>Q $500</a:t>
            </a:r>
            <a:endParaRPr lang="en-US" altLang="en-US" sz="2400"/>
          </a:p>
        </p:txBody>
      </p:sp>
      <p:sp>
        <p:nvSpPr>
          <p:cNvPr id="59426" name="Text Box 47">
            <a:extLst>
              <a:ext uri="{FF2B5EF4-FFF2-40B4-BE49-F238E27FC236}">
                <a16:creationId xmlns:a16="http://schemas.microsoft.com/office/drawing/2014/main" id="{EC023A92-ED0F-4597-BB8D-FEFD1C30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31" action="ppaction://hlinksldjump"/>
              </a:rPr>
              <a:t>Final Jeopardy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4" grpId="0" build="p" autoUpdateAnimBg="0"/>
      <p:bldP spid="2055" grpId="0" build="p" autoUpdateAnimBg="0"/>
      <p:bldP spid="2056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5D7A8A3-0C26-4362-A5AA-EBCD41178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Final Jeopardy</a:t>
            </a:r>
            <a:endParaRPr lang="en-US" altLang="en-US"/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ABA12109-8B21-465E-991A-EC96D48F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 It is possible that you might live to be 100 years old or older. Life expectancy depends on what three main factors?</a:t>
            </a:r>
          </a:p>
        </p:txBody>
      </p:sp>
      <p:pic>
        <p:nvPicPr>
          <p:cNvPr id="59396" name="final_Q.wav">
            <a:hlinkClick r:id="" action="ppaction://media"/>
            <a:extLst>
              <a:ext uri="{FF2B5EF4-FFF2-40B4-BE49-F238E27FC236}">
                <a16:creationId xmlns:a16="http://schemas.microsoft.com/office/drawing/2014/main" id="{11AAEE24-AB5E-4185-901F-F14B7F34FC3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WordArt 6">
            <a:hlinkClick r:id="rId4" action="ppaction://hlinksldjump"/>
            <a:extLst>
              <a:ext uri="{FF2B5EF4-FFF2-40B4-BE49-F238E27FC236}">
                <a16:creationId xmlns:a16="http://schemas.microsoft.com/office/drawing/2014/main" id="{5B468A91-F4DA-48EF-A3B2-761E790BA5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0442AC6-54BF-41B4-8B75-4111A0C44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Final Jeopardy Answer</a:t>
            </a:r>
            <a:endParaRPr lang="en-US" altLang="en-US"/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24C0D54D-4023-4FFD-ABCF-49E9159C3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/>
              <a:t>Heredity </a:t>
            </a:r>
            <a:r>
              <a:rPr lang="en-US" altLang="en-US" sz="2800" dirty="0"/>
              <a:t>(family history and genes)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/>
              <a:t>Environment </a:t>
            </a:r>
            <a:r>
              <a:rPr lang="en-US" altLang="en-US" sz="2800" dirty="0"/>
              <a:t>(where you live and work)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/>
              <a:t>Lifestyle </a:t>
            </a:r>
            <a:r>
              <a:rPr lang="en-US" altLang="en-US" sz="2800" dirty="0"/>
              <a:t>(choices you make regarding health)</a:t>
            </a:r>
          </a:p>
        </p:txBody>
      </p:sp>
      <p:sp>
        <p:nvSpPr>
          <p:cNvPr id="61444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0D47EDDE-71F7-44D7-B656-0003547877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DBD73C-EDBD-412F-B2E4-C2BE9B45B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/>
              <a:t>$300 Question from Heart Disease</a:t>
            </a: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6A69080D-F51C-43B0-92AB-CCAEC0378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014663"/>
            <a:ext cx="9109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List three factors that increase the chance that a person will have heart disease?</a:t>
            </a:r>
            <a:endParaRPr lang="en-US" altLang="en-US" sz="2400" dirty="0"/>
          </a:p>
        </p:txBody>
      </p:sp>
      <p:sp>
        <p:nvSpPr>
          <p:cNvPr id="8196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626F3F34-5213-4409-8B86-CA4265FA65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44CD201-15C4-477F-BEDC-4E8C21E41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/>
              <a:t>$300 Answer from Heart Disease</a:t>
            </a: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FEEE9E1D-8A28-40EC-9FCD-FA1B6FEBF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43840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Top 3 factors: high blood pressure;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 high blood cholesterol; and smoking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Other factors include: diabetes, overweight, unhealthy diet, and not physically active.</a:t>
            </a:r>
          </a:p>
        </p:txBody>
      </p:sp>
      <p:sp>
        <p:nvSpPr>
          <p:cNvPr id="9220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6CF9B35F-2F8E-4397-912D-F83376747B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BDE7A8C-7FF8-429F-9F6E-E39A05993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/>
              <a:t>$400 Question from Heart Disease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996E5D39-B107-4FD9-BA77-94D8BFAD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8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What is the most common type of heart disease?</a:t>
            </a:r>
            <a:endParaRPr lang="en-US" altLang="en-US" sz="2400" dirty="0"/>
          </a:p>
        </p:txBody>
      </p:sp>
      <p:sp>
        <p:nvSpPr>
          <p:cNvPr id="10244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65D815BF-90DB-414A-8F78-C52AF395E3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5127BC6-0959-4EE1-BA7F-7AE1FC0F7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/>
              <a:t>$400 Answer from Heart Disease</a:t>
            </a: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51685DC7-5771-417A-B1B2-7C11BEC4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25130"/>
            <a:ext cx="775442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/>
              <a:t>Coronary Artery Disease</a:t>
            </a:r>
            <a:endParaRPr lang="en-US" altLang="en-US" sz="5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 </a:t>
            </a:r>
          </a:p>
        </p:txBody>
      </p:sp>
      <p:sp>
        <p:nvSpPr>
          <p:cNvPr id="11268" name="WordArt 5">
            <a:hlinkClick r:id="rId2" action="ppaction://hlinksldjump"/>
            <a:extLst>
              <a:ext uri="{FF2B5EF4-FFF2-40B4-BE49-F238E27FC236}">
                <a16:creationId xmlns:a16="http://schemas.microsoft.com/office/drawing/2014/main" id="{83BE670D-8B63-4300-B7E5-1DE2A55F3B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17049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Jeopardy</a:t>
            </a:r>
          </a:p>
        </p:txBody>
      </p:sp>
      <p:pic>
        <p:nvPicPr>
          <p:cNvPr id="11270" name="Picture 6" descr="Heart Disease Facts">
            <a:extLst>
              <a:ext uri="{FF2B5EF4-FFF2-40B4-BE49-F238E27FC236}">
                <a16:creationId xmlns:a16="http://schemas.microsoft.com/office/drawing/2014/main" id="{D0D48277-DDFA-446A-99A4-982ED92B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93824"/>
            <a:ext cx="2300287" cy="21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E284EA-C789-4124-9E82-701DEC6F8404}"/>
              </a:ext>
            </a:extLst>
          </p:cNvPr>
          <p:cNvSpPr/>
          <p:nvPr/>
        </p:nvSpPr>
        <p:spPr>
          <a:xfrm>
            <a:off x="533400" y="362112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/>
              </a:rPr>
              <a:t>Coronary artery disease </a:t>
            </a:r>
            <a:r>
              <a:rPr lang="en-US" sz="2000" dirty="0">
                <a:latin typeface="Open Sans"/>
              </a:rPr>
              <a:t>is caused by </a:t>
            </a:r>
            <a:r>
              <a:rPr lang="en-US" sz="2000" b="1" dirty="0">
                <a:latin typeface="Open Sans"/>
              </a:rPr>
              <a:t>plaque buildup </a:t>
            </a:r>
            <a:r>
              <a:rPr lang="en-US" sz="2000" dirty="0">
                <a:latin typeface="Open Sans"/>
              </a:rPr>
              <a:t>in the wall of the arteries that supply blood to the heart (called coronary arteries).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2073</TotalTime>
  <Words>1881</Words>
  <Application>Microsoft Office PowerPoint</Application>
  <PresentationFormat>On-screen Show (4:3)</PresentationFormat>
  <Paragraphs>435</Paragraphs>
  <Slides>58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Impact</vt:lpstr>
      <vt:lpstr>Maiandra GD</vt:lpstr>
      <vt:lpstr>Open Sans</vt:lpstr>
      <vt:lpstr>Times New Roman</vt:lpstr>
      <vt:lpstr>Pulse</vt:lpstr>
      <vt:lpstr>Document</vt:lpstr>
      <vt:lpstr>Heart Health Jeopardy</vt:lpstr>
      <vt:lpstr>$100 Question from Heart Disease</vt:lpstr>
      <vt:lpstr>$100 Answer from Heart Disease</vt:lpstr>
      <vt:lpstr>$200 Question from Heart Disease</vt:lpstr>
      <vt:lpstr>$200 Answer from Heart Disease</vt:lpstr>
      <vt:lpstr>$300 Question from Heart Disease</vt:lpstr>
      <vt:lpstr>$300 Answer from Heart Disease</vt:lpstr>
      <vt:lpstr>$400 Question from Heart Disease</vt:lpstr>
      <vt:lpstr>$400 Answer from Heart Disease</vt:lpstr>
      <vt:lpstr>$500 Question from Heart Disease</vt:lpstr>
      <vt:lpstr>$500 Answer from Heart Disease</vt:lpstr>
      <vt:lpstr>Health Jeopardy</vt:lpstr>
      <vt:lpstr>$100 Question from Heart Facts</vt:lpstr>
      <vt:lpstr>$100 Answer from Heart Facts</vt:lpstr>
      <vt:lpstr>$200 Question from Heart Facts</vt:lpstr>
      <vt:lpstr>$200 Answer from Heart Facts</vt:lpstr>
      <vt:lpstr>$300 Question from Heart Facts</vt:lpstr>
      <vt:lpstr>$300 Answer from Heart Facts</vt:lpstr>
      <vt:lpstr>$400 Question from Heart Facts</vt:lpstr>
      <vt:lpstr>$400 Answer from Heart Facts</vt:lpstr>
      <vt:lpstr>$500 Question from Heart Facts</vt:lpstr>
      <vt:lpstr>$500 Answer from Heart Facts</vt:lpstr>
      <vt:lpstr>Health Jeopardy</vt:lpstr>
      <vt:lpstr>$100 Question from Eating</vt:lpstr>
      <vt:lpstr>$100 Answer from Eating</vt:lpstr>
      <vt:lpstr>$200 Question from Eating</vt:lpstr>
      <vt:lpstr>$200 Answer from Eating</vt:lpstr>
      <vt:lpstr>$300 Question from Eating</vt:lpstr>
      <vt:lpstr>$300 Answer from Eating</vt:lpstr>
      <vt:lpstr>$400 Question from Eating</vt:lpstr>
      <vt:lpstr>$400 Answer from Eating</vt:lpstr>
      <vt:lpstr>$500 Question from Eating</vt:lpstr>
      <vt:lpstr>$500 Answer from Eating</vt:lpstr>
      <vt:lpstr>Health Jeopardy</vt:lpstr>
      <vt:lpstr>$100 Question from Exercise</vt:lpstr>
      <vt:lpstr>$100 Answer from Exercise</vt:lpstr>
      <vt:lpstr>$200 Question from Exercise</vt:lpstr>
      <vt:lpstr>$200 Answer from Exercise</vt:lpstr>
      <vt:lpstr>$300 Question from Exercise</vt:lpstr>
      <vt:lpstr>$300 Answer from Exercise</vt:lpstr>
      <vt:lpstr>$400 Question from Exercise</vt:lpstr>
      <vt:lpstr>$400 Answer from Exercise</vt:lpstr>
      <vt:lpstr>$500 Question from Exercise</vt:lpstr>
      <vt:lpstr>$500 Answer from Exercise</vt:lpstr>
      <vt:lpstr>Health Jeopardy</vt:lpstr>
      <vt:lpstr>$100 Question from Stress</vt:lpstr>
      <vt:lpstr>$100 Answer from Stress</vt:lpstr>
      <vt:lpstr>$200 Question from Stress</vt:lpstr>
      <vt:lpstr>$200 Answer from Stress</vt:lpstr>
      <vt:lpstr>$300 Question from Stress</vt:lpstr>
      <vt:lpstr>$300 Answer from Stress</vt:lpstr>
      <vt:lpstr>$400 Question from Stress</vt:lpstr>
      <vt:lpstr>$400 Answer from Stress</vt:lpstr>
      <vt:lpstr>$500 Question from Stress</vt:lpstr>
      <vt:lpstr>$500 Answer from Stress</vt:lpstr>
      <vt:lpstr>Health Jeopardy</vt:lpstr>
      <vt:lpstr>Final Jeopardy</vt:lpstr>
      <vt:lpstr>Final Jeopardy Answer</vt:lpstr>
    </vt:vector>
  </TitlesOfParts>
  <Company>Seminole Coutny Public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Heather Surrency</cp:lastModifiedBy>
  <cp:revision>117</cp:revision>
  <dcterms:created xsi:type="dcterms:W3CDTF">1998-09-17T14:16:32Z</dcterms:created>
  <dcterms:modified xsi:type="dcterms:W3CDTF">2020-01-29T17:50:05Z</dcterms:modified>
</cp:coreProperties>
</file>