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58" r:id="rId2"/>
    <p:sldId id="305" r:id="rId3"/>
    <p:sldId id="295" r:id="rId4"/>
    <p:sldId id="278" r:id="rId5"/>
    <p:sldId id="297" r:id="rId6"/>
    <p:sldId id="299" r:id="rId7"/>
    <p:sldId id="294" r:id="rId8"/>
    <p:sldId id="290" r:id="rId9"/>
    <p:sldId id="281" r:id="rId10"/>
    <p:sldId id="304" r:id="rId11"/>
    <p:sldId id="300" r:id="rId12"/>
    <p:sldId id="298" r:id="rId13"/>
    <p:sldId id="301" r:id="rId14"/>
    <p:sldId id="302" r:id="rId15"/>
    <p:sldId id="303" r:id="rId16"/>
    <p:sldId id="282" r:id="rId17"/>
    <p:sldId id="293" r:id="rId18"/>
    <p:sldId id="292" r:id="rId19"/>
    <p:sldId id="315" r:id="rId20"/>
    <p:sldId id="316" r:id="rId21"/>
    <p:sldId id="323" r:id="rId22"/>
    <p:sldId id="318" r:id="rId23"/>
    <p:sldId id="319" r:id="rId24"/>
    <p:sldId id="320" r:id="rId25"/>
    <p:sldId id="321" r:id="rId26"/>
    <p:sldId id="322" r:id="rId27"/>
    <p:sldId id="283" r:id="rId28"/>
  </p:sldIdLst>
  <p:sldSz cx="9144000" cy="6858000" type="screen4x3"/>
  <p:notesSz cx="7010400" cy="92964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Caban" initials="NC" lastIdx="1" clrIdx="0">
    <p:extLst>
      <p:ext uri="{19B8F6BF-5375-455C-9EA6-DF929625EA0E}">
        <p15:presenceInfo xmlns:p15="http://schemas.microsoft.com/office/powerpoint/2012/main" userId="Nicole Cab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D1C9B9"/>
    <a:srgbClr val="C0504D"/>
    <a:srgbClr val="DC4331"/>
    <a:srgbClr val="CA0606"/>
    <a:srgbClr val="B48D00"/>
    <a:srgbClr val="DD4230"/>
    <a:srgbClr val="5BB2AB"/>
    <a:srgbClr val="2582D3"/>
    <a:srgbClr val="3784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81" autoAdjust="0"/>
    <p:restoredTop sz="90642" autoAdjust="0"/>
  </p:normalViewPr>
  <p:slideViewPr>
    <p:cSldViewPr snapToGrid="0">
      <p:cViewPr varScale="1">
        <p:scale>
          <a:sx n="68" d="100"/>
          <a:sy n="68" d="100"/>
        </p:scale>
        <p:origin x="21" y="21"/>
      </p:cViewPr>
      <p:guideLst>
        <p:guide orient="horz" pos="2184"/>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2274"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A511CD2-A5E6-4349-9646-9E163D78F555}" type="datetimeFigureOut">
              <a:rPr lang="en-US" smtClean="0"/>
              <a:pPr/>
              <a:t>3/30/2020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B386FD0-1268-415B-804C-AE00ECF4399F}" type="slidenum">
              <a:rPr lang="en-US" smtClean="0"/>
              <a:pPr/>
              <a:t>‹#›</a:t>
            </a:fld>
            <a:endParaRPr lang="en-US"/>
          </a:p>
        </p:txBody>
      </p:sp>
    </p:spTree>
    <p:custDataLst>
      <p:tags r:id="rId2"/>
    </p:custDataLst>
    <p:extLst>
      <p:ext uri="{BB962C8B-B14F-4D97-AF65-F5344CB8AC3E}">
        <p14:creationId xmlns:p14="http://schemas.microsoft.com/office/powerpoint/2010/main" val="2851701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195A2D8-7F68-4C28-85BC-0479889AA1BB}" type="datetimeFigureOut">
              <a:rPr lang="en-US" smtClean="0"/>
              <a:pPr/>
              <a:t>3/30/2020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19DFB1C-E1F2-4882-93E8-14CFFCF1635E}" type="slidenum">
              <a:rPr lang="en-US" smtClean="0"/>
              <a:pPr/>
              <a:t>‹#›</a:t>
            </a:fld>
            <a:endParaRPr lang="en-US"/>
          </a:p>
        </p:txBody>
      </p:sp>
    </p:spTree>
    <p:extLst>
      <p:ext uri="{BB962C8B-B14F-4D97-AF65-F5344CB8AC3E}">
        <p14:creationId xmlns:p14="http://schemas.microsoft.com/office/powerpoint/2010/main" val="1968764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DFB1C-E1F2-4882-93E8-14CFFCF1635E}" type="slidenum">
              <a:rPr lang="en-US" smtClean="0"/>
              <a:pPr/>
              <a:t>1</a:t>
            </a:fld>
            <a:endParaRPr lang="en-US" dirty="0"/>
          </a:p>
        </p:txBody>
      </p:sp>
    </p:spTree>
    <p:extLst>
      <p:ext uri="{BB962C8B-B14F-4D97-AF65-F5344CB8AC3E}">
        <p14:creationId xmlns:p14="http://schemas.microsoft.com/office/powerpoint/2010/main" val="3258404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9DFB1C-E1F2-4882-93E8-14CFFCF1635E}"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we make the form a bit larger?</a:t>
            </a:r>
          </a:p>
          <a:p>
            <a:endParaRPr lang="en-US" dirty="0"/>
          </a:p>
          <a:p>
            <a:endParaRPr lang="en-US" dirty="0"/>
          </a:p>
          <a:p>
            <a:r>
              <a:rPr lang="en-US" dirty="0"/>
              <a:t>It doesn’t take long – average of 10 minutes.  </a:t>
            </a:r>
          </a:p>
          <a:p>
            <a:endParaRPr lang="en-US" dirty="0"/>
          </a:p>
          <a:p>
            <a:r>
              <a:rPr lang="en-US" dirty="0"/>
              <a:t>No Citizenship Question</a:t>
            </a:r>
          </a:p>
          <a:p>
            <a:endParaRPr lang="en-US" dirty="0"/>
          </a:p>
        </p:txBody>
      </p:sp>
      <p:sp>
        <p:nvSpPr>
          <p:cNvPr id="4" name="Slide Number Placeholder 3"/>
          <p:cNvSpPr>
            <a:spLocks noGrp="1"/>
          </p:cNvSpPr>
          <p:nvPr>
            <p:ph type="sldNum" sz="quarter" idx="5"/>
          </p:nvPr>
        </p:nvSpPr>
        <p:spPr/>
        <p:txBody>
          <a:bodyPr/>
          <a:lstStyle/>
          <a:p>
            <a:fld id="{E19DFB1C-E1F2-4882-93E8-14CFFCF1635E}" type="slidenum">
              <a:rPr lang="en-US" smtClean="0"/>
              <a:pPr/>
              <a:t>13</a:t>
            </a:fld>
            <a:endParaRPr lang="en-US"/>
          </a:p>
        </p:txBody>
      </p:sp>
    </p:spTree>
    <p:extLst>
      <p:ext uri="{BB962C8B-B14F-4D97-AF65-F5344CB8AC3E}">
        <p14:creationId xmlns:p14="http://schemas.microsoft.com/office/powerpoint/2010/main" val="3205738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t>
            </a:r>
            <a:r>
              <a:rPr lang="en-US" baseline="0" dirty="0"/>
              <a:t> to website</a:t>
            </a:r>
            <a:endParaRPr lang="en-US" dirty="0"/>
          </a:p>
          <a:p>
            <a:endParaRPr lang="en-US" dirty="0"/>
          </a:p>
        </p:txBody>
      </p:sp>
      <p:sp>
        <p:nvSpPr>
          <p:cNvPr id="4" name="Slide Number Placeholder 3"/>
          <p:cNvSpPr>
            <a:spLocks noGrp="1"/>
          </p:cNvSpPr>
          <p:nvPr>
            <p:ph type="sldNum" sz="quarter" idx="5"/>
          </p:nvPr>
        </p:nvSpPr>
        <p:spPr/>
        <p:txBody>
          <a:bodyPr/>
          <a:lstStyle/>
          <a:p>
            <a:fld id="{E19DFB1C-E1F2-4882-93E8-14CFFCF1635E}" type="slidenum">
              <a:rPr lang="en-US" smtClean="0"/>
              <a:pPr/>
              <a:t>16</a:t>
            </a:fld>
            <a:endParaRPr lang="en-US"/>
          </a:p>
        </p:txBody>
      </p:sp>
    </p:spTree>
    <p:extLst>
      <p:ext uri="{BB962C8B-B14F-4D97-AF65-F5344CB8AC3E}">
        <p14:creationId xmlns:p14="http://schemas.microsoft.com/office/powerpoint/2010/main" val="747901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Can we add</a:t>
            </a:r>
            <a:r>
              <a:rPr lang="en-US" baseline="0" dirty="0"/>
              <a:t> FLC’s Census flyer as a graphic?</a:t>
            </a:r>
            <a:endParaRPr lang="en-US" dirty="0"/>
          </a:p>
        </p:txBody>
      </p:sp>
      <p:sp>
        <p:nvSpPr>
          <p:cNvPr id="4" name="Slide Number Placeholder 3"/>
          <p:cNvSpPr>
            <a:spLocks noGrp="1"/>
          </p:cNvSpPr>
          <p:nvPr>
            <p:ph type="sldNum" sz="quarter" idx="10"/>
          </p:nvPr>
        </p:nvSpPr>
        <p:spPr/>
        <p:txBody>
          <a:bodyPr/>
          <a:lstStyle/>
          <a:p>
            <a:fld id="{E19DFB1C-E1F2-4882-93E8-14CFFCF1635E}"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Civic duty, role</a:t>
            </a:r>
            <a:r>
              <a:rPr lang="en-US" baseline="0" dirty="0"/>
              <a:t> and function of </a:t>
            </a:r>
            <a:r>
              <a:rPr lang="en-US" dirty="0"/>
              <a:t>government,</a:t>
            </a:r>
            <a:r>
              <a:rPr lang="en-US" baseline="0" dirty="0"/>
              <a:t> our civic duty as Americans.  </a:t>
            </a:r>
          </a:p>
          <a:p>
            <a:endParaRPr lang="en-US" baseline="0" dirty="0"/>
          </a:p>
          <a:p>
            <a:r>
              <a:rPr lang="en-US" baseline="0" dirty="0"/>
              <a:t>EL Civics.  </a:t>
            </a:r>
            <a:endParaRPr lang="en-US" dirty="0"/>
          </a:p>
        </p:txBody>
      </p:sp>
      <p:sp>
        <p:nvSpPr>
          <p:cNvPr id="4" name="Slide Number Placeholder 3"/>
          <p:cNvSpPr>
            <a:spLocks noGrp="1"/>
          </p:cNvSpPr>
          <p:nvPr>
            <p:ph type="sldNum" sz="quarter" idx="10"/>
          </p:nvPr>
        </p:nvSpPr>
        <p:spPr/>
        <p:txBody>
          <a:bodyPr/>
          <a:lstStyle/>
          <a:p>
            <a:fld id="{E19DFB1C-E1F2-4882-93E8-14CFFCF1635E}"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Just an additional 1% undercount in 2010 would result in $178 million loss in funding</a:t>
            </a:r>
          </a:p>
          <a:p>
            <a:endParaRPr lang="en-US" dirty="0"/>
          </a:p>
        </p:txBody>
      </p:sp>
      <p:sp>
        <p:nvSpPr>
          <p:cNvPr id="4" name="Slide Number Placeholder 3"/>
          <p:cNvSpPr>
            <a:spLocks noGrp="1"/>
          </p:cNvSpPr>
          <p:nvPr>
            <p:ph type="sldNum" sz="quarter" idx="10"/>
          </p:nvPr>
        </p:nvSpPr>
        <p:spPr/>
        <p:txBody>
          <a:bodyPr/>
          <a:lstStyle/>
          <a:p>
            <a:fld id="{E19DFB1C-E1F2-4882-93E8-14CFFCF1635E}"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9DFB1C-E1F2-4882-93E8-14CFFCF1635E}"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Traditionally hard to count  - adult ed is well positioned to </a:t>
            </a:r>
          </a:p>
          <a:p>
            <a:endParaRPr lang="en-US" dirty="0"/>
          </a:p>
          <a:p>
            <a:r>
              <a:rPr lang="en-US" dirty="0">
                <a:solidFill>
                  <a:schemeClr val="tx1"/>
                </a:solidFill>
              </a:rPr>
              <a:t>Persons at or below poverty</a:t>
            </a:r>
          </a:p>
          <a:p>
            <a:r>
              <a:rPr lang="en-US" dirty="0">
                <a:solidFill>
                  <a:schemeClr val="tx1"/>
                </a:solidFill>
              </a:rPr>
              <a:t>Persons receiving public assistance, disability, or SSI</a:t>
            </a:r>
          </a:p>
          <a:p>
            <a:r>
              <a:rPr lang="en-US" dirty="0">
                <a:solidFill>
                  <a:schemeClr val="tx1"/>
                </a:solidFill>
              </a:rPr>
              <a:t>Concentrations of minority groups, immigrants,, migrant workers </a:t>
            </a:r>
          </a:p>
          <a:p>
            <a:r>
              <a:rPr lang="en-US" dirty="0">
                <a:solidFill>
                  <a:schemeClr val="tx1"/>
                </a:solidFill>
              </a:rPr>
              <a:t>Low educational attainment (no high school diploma)</a:t>
            </a:r>
          </a:p>
          <a:p>
            <a:r>
              <a:rPr lang="en-US" dirty="0">
                <a:solidFill>
                  <a:schemeClr val="tx1"/>
                </a:solidFill>
              </a:rPr>
              <a:t>Single parents</a:t>
            </a:r>
          </a:p>
          <a:p>
            <a:endParaRPr lang="en-US" dirty="0"/>
          </a:p>
        </p:txBody>
      </p:sp>
      <p:sp>
        <p:nvSpPr>
          <p:cNvPr id="4" name="Slide Number Placeholder 3"/>
          <p:cNvSpPr>
            <a:spLocks noGrp="1"/>
          </p:cNvSpPr>
          <p:nvPr>
            <p:ph type="sldNum" sz="quarter" idx="10"/>
          </p:nvPr>
        </p:nvSpPr>
        <p:spPr/>
        <p:txBody>
          <a:bodyPr/>
          <a:lstStyle/>
          <a:p>
            <a:fld id="{E19DFB1C-E1F2-4882-93E8-14CFFCF1635E}" type="slidenum">
              <a:rPr lang="en-US" smtClean="0"/>
              <a:pPr/>
              <a:t>6</a:t>
            </a:fld>
            <a:endParaRPr lang="en-US"/>
          </a:p>
        </p:txBody>
      </p:sp>
    </p:spTree>
    <p:extLst>
      <p:ext uri="{BB962C8B-B14F-4D97-AF65-F5344CB8AC3E}">
        <p14:creationId xmlns:p14="http://schemas.microsoft.com/office/powerpoint/2010/main" val="586921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Envelope</a:t>
            </a:r>
            <a:r>
              <a:rPr lang="en-US" baseline="0" dirty="0"/>
              <a:t> is addressed to Resident</a:t>
            </a:r>
            <a:endParaRPr lang="en-US" dirty="0"/>
          </a:p>
        </p:txBody>
      </p:sp>
      <p:sp>
        <p:nvSpPr>
          <p:cNvPr id="4" name="Slide Number Placeholder 3"/>
          <p:cNvSpPr>
            <a:spLocks noGrp="1"/>
          </p:cNvSpPr>
          <p:nvPr>
            <p:ph type="sldNum" sz="quarter" idx="10"/>
          </p:nvPr>
        </p:nvSpPr>
        <p:spPr/>
        <p:txBody>
          <a:bodyPr/>
          <a:lstStyle/>
          <a:p>
            <a:fld id="{E19DFB1C-E1F2-4882-93E8-14CFFCF1635E}"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 citizenship</a:t>
            </a:r>
            <a:r>
              <a:rPr lang="en-US" baseline="0" dirty="0"/>
              <a:t> question.</a:t>
            </a:r>
            <a:endParaRPr lang="en-US" dirty="0"/>
          </a:p>
        </p:txBody>
      </p:sp>
      <p:sp>
        <p:nvSpPr>
          <p:cNvPr id="4" name="Slide Number Placeholder 3"/>
          <p:cNvSpPr>
            <a:spLocks noGrp="1"/>
          </p:cNvSpPr>
          <p:nvPr>
            <p:ph type="sldNum" sz="quarter" idx="10"/>
          </p:nvPr>
        </p:nvSpPr>
        <p:spPr/>
        <p:txBody>
          <a:bodyPr/>
          <a:lstStyle/>
          <a:p>
            <a:fld id="{E19DFB1C-E1F2-4882-93E8-14CFFCF1635E}"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a:p>
            <a:r>
              <a:rPr lang="en-US" dirty="0"/>
              <a:t>Discuss</a:t>
            </a:r>
            <a:r>
              <a:rPr lang="en-US" baseline="0" dirty="0"/>
              <a:t> April 1 Census Day and what it means.  </a:t>
            </a:r>
            <a:endParaRPr lang="en-US" dirty="0"/>
          </a:p>
        </p:txBody>
      </p:sp>
      <p:sp>
        <p:nvSpPr>
          <p:cNvPr id="4" name="Slide Number Placeholder 3"/>
          <p:cNvSpPr>
            <a:spLocks noGrp="1"/>
          </p:cNvSpPr>
          <p:nvPr>
            <p:ph type="sldNum" sz="quarter" idx="10"/>
          </p:nvPr>
        </p:nvSpPr>
        <p:spPr/>
        <p:txBody>
          <a:bodyPr/>
          <a:lstStyle/>
          <a:p>
            <a:fld id="{E19DFB1C-E1F2-4882-93E8-14CFFCF1635E}"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letter will say your responses</a:t>
            </a:r>
            <a:r>
              <a:rPr lang="en-US" baseline="0" dirty="0"/>
              <a:t> are required by law and if you don’t respond they will send a Census interviewer to your home.  </a:t>
            </a:r>
          </a:p>
          <a:p>
            <a:endParaRPr lang="en-US" baseline="0" dirty="0"/>
          </a:p>
          <a:p>
            <a:r>
              <a:rPr lang="en-US" baseline="0" dirty="0"/>
              <a:t>Watch out for Scams.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9DFB1C-E1F2-4882-93E8-14CFFCF1635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38B96C-F442-41DC-896E-8CAE2B506280}" type="datetimeFigureOut">
              <a:rPr lang="en-US" smtClean="0">
                <a:solidFill>
                  <a:prstClr val="black">
                    <a:tint val="75000"/>
                  </a:prstClr>
                </a:solidFill>
              </a:rPr>
              <a:pPr/>
              <a:t>3/30/2020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4ED91A-98E4-4CEF-A75B-21CEC62ADC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6788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38B96C-F442-41DC-896E-8CAE2B506280}" type="datetimeFigureOut">
              <a:rPr lang="en-US" smtClean="0">
                <a:solidFill>
                  <a:prstClr val="black">
                    <a:tint val="75000"/>
                  </a:prstClr>
                </a:solidFill>
              </a:rPr>
              <a:pPr/>
              <a:t>3/30/2020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4ED91A-98E4-4CEF-A75B-21CEC62ADC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98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38B96C-F442-41DC-896E-8CAE2B506280}" type="datetimeFigureOut">
              <a:rPr lang="en-US" smtClean="0">
                <a:solidFill>
                  <a:prstClr val="black">
                    <a:tint val="75000"/>
                  </a:prstClr>
                </a:solidFill>
              </a:rPr>
              <a:pPr/>
              <a:t>3/30/2020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4ED91A-98E4-4CEF-A75B-21CEC62ADC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134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1" cy="914400"/>
          </a:xfrm>
        </p:spPr>
        <p:txBody>
          <a:bodyPr>
            <a:normAutofit/>
          </a:bodyPr>
          <a:lstStyle>
            <a:lvl1pPr>
              <a:defRPr sz="3000" b="1">
                <a:solidFill>
                  <a:schemeClr val="bg1"/>
                </a:solidFill>
                <a:effectLst/>
                <a:latin typeface="EnzoOT-Bold"/>
                <a:cs typeface="EnzoOT-Bold"/>
              </a:defRPr>
            </a:lvl1pPr>
          </a:lstStyle>
          <a:p>
            <a:r>
              <a:rPr lang="en-US"/>
              <a:t>Click to edit Master title style</a:t>
            </a:r>
          </a:p>
        </p:txBody>
      </p:sp>
      <p:sp>
        <p:nvSpPr>
          <p:cNvPr id="3" name="Content Placeholder 2"/>
          <p:cNvSpPr>
            <a:spLocks noGrp="1"/>
          </p:cNvSpPr>
          <p:nvPr>
            <p:ph idx="1"/>
          </p:nvPr>
        </p:nvSpPr>
        <p:spPr>
          <a:xfrm>
            <a:off x="152400" y="1219200"/>
            <a:ext cx="8839200" cy="5486400"/>
          </a:xfrm>
        </p:spPr>
        <p:txBody>
          <a:bodyPr>
            <a:normAutofit/>
          </a:bodyPr>
          <a:lstStyle>
            <a:lvl1pPr>
              <a:defRPr sz="1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a:defRPr sz="15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a:defRPr sz="135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a:defRPr sz="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a:defRPr sz="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950077"/>
            <a:ext cx="2133600" cy="365125"/>
          </a:xfrm>
        </p:spPr>
        <p:txBody>
          <a:bodyPr/>
          <a:lstStyle/>
          <a:p>
            <a:fld id="{C238B96C-F442-41DC-896E-8CAE2B506280}" type="datetimeFigureOut">
              <a:rPr lang="en-US" smtClean="0">
                <a:solidFill>
                  <a:prstClr val="black">
                    <a:tint val="75000"/>
                  </a:prstClr>
                </a:solidFill>
              </a:rPr>
              <a:pPr/>
              <a:t>3/30/2020</a:t>
            </a:fld>
            <a:endParaRPr lang="en-US">
              <a:solidFill>
                <a:prstClr val="black">
                  <a:tint val="75000"/>
                </a:prstClr>
              </a:solidFill>
            </a:endParaRPr>
          </a:p>
        </p:txBody>
      </p:sp>
      <p:sp>
        <p:nvSpPr>
          <p:cNvPr id="5" name="Footer Placeholder 4"/>
          <p:cNvSpPr>
            <a:spLocks noGrp="1"/>
          </p:cNvSpPr>
          <p:nvPr>
            <p:ph type="ftr" sz="quarter" idx="11"/>
          </p:nvPr>
        </p:nvSpPr>
        <p:spPr>
          <a:xfrm>
            <a:off x="3124200" y="6950077"/>
            <a:ext cx="2895600" cy="365125"/>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950077"/>
            <a:ext cx="2133600" cy="365125"/>
          </a:xfrm>
        </p:spPr>
        <p:txBody>
          <a:bodyPr/>
          <a:lstStyle/>
          <a:p>
            <a:fld id="{994ED91A-98E4-4CEF-A75B-21CEC62ADCF0}" type="slidenum">
              <a:rPr lang="en-US" smtClean="0">
                <a:solidFill>
                  <a:prstClr val="black">
                    <a:tint val="75000"/>
                  </a:prstClr>
                </a:solidFill>
              </a:rPr>
              <a:pPr/>
              <a:t>‹#›</a:t>
            </a:fld>
            <a:endParaRPr lang="en-US">
              <a:solidFill>
                <a:prstClr val="black">
                  <a:tint val="75000"/>
                </a:prstClr>
              </a:solidFill>
            </a:endParaRPr>
          </a:p>
        </p:txBody>
      </p:sp>
      <p:sp>
        <p:nvSpPr>
          <p:cNvPr id="25" name="Isosceles Triangle 24"/>
          <p:cNvSpPr/>
          <p:nvPr userDrawn="1"/>
        </p:nvSpPr>
        <p:spPr>
          <a:xfrm flipH="1">
            <a:off x="8664421" y="1148918"/>
            <a:ext cx="692186" cy="2907185"/>
          </a:xfrm>
          <a:prstGeom prst="triangle">
            <a:avLst/>
          </a:prstGeom>
          <a:solidFill>
            <a:srgbClr val="FFCC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Isosceles Triangle 25"/>
          <p:cNvSpPr/>
          <p:nvPr userDrawn="1"/>
        </p:nvSpPr>
        <p:spPr>
          <a:xfrm rot="16200000" flipH="1">
            <a:off x="4533450" y="5266044"/>
            <a:ext cx="692186" cy="2907184"/>
          </a:xfrm>
          <a:prstGeom prst="triangle">
            <a:avLst/>
          </a:prstGeom>
          <a:solidFill>
            <a:srgbClr val="FFCC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Isosceles Triangle 26"/>
          <p:cNvSpPr/>
          <p:nvPr userDrawn="1"/>
        </p:nvSpPr>
        <p:spPr>
          <a:xfrm rot="18900000" flipH="1">
            <a:off x="5761720" y="2352269"/>
            <a:ext cx="692186" cy="2907184"/>
          </a:xfrm>
          <a:prstGeom prst="triangle">
            <a:avLst/>
          </a:prstGeom>
          <a:solidFill>
            <a:srgbClr val="FFCC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Isosceles Triangle 27"/>
          <p:cNvSpPr/>
          <p:nvPr userDrawn="1"/>
        </p:nvSpPr>
        <p:spPr>
          <a:xfrm rot="20280000" flipH="1">
            <a:off x="7050901" y="1436871"/>
            <a:ext cx="692186" cy="2907185"/>
          </a:xfrm>
          <a:prstGeom prst="triangle">
            <a:avLst/>
          </a:prstGeom>
          <a:solidFill>
            <a:srgbClr val="FFCC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Isosceles Triangle 28"/>
          <p:cNvSpPr/>
          <p:nvPr userDrawn="1"/>
        </p:nvSpPr>
        <p:spPr>
          <a:xfrm rot="17580000" flipH="1">
            <a:off x="4840486" y="3658065"/>
            <a:ext cx="692186" cy="2907184"/>
          </a:xfrm>
          <a:prstGeom prst="triangle">
            <a:avLst/>
          </a:prstGeom>
          <a:solidFill>
            <a:srgbClr val="FFCC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 name="Oval 32"/>
          <p:cNvSpPr/>
          <p:nvPr userDrawn="1"/>
        </p:nvSpPr>
        <p:spPr>
          <a:xfrm flipH="1">
            <a:off x="6578169" y="4276928"/>
            <a:ext cx="4854880" cy="4854880"/>
          </a:xfrm>
          <a:prstGeom prst="ellipse">
            <a:avLst/>
          </a:prstGeom>
          <a:solidFill>
            <a:srgbClr val="FFCC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Tree>
    <p:custDataLst>
      <p:tags r:id="rId1"/>
    </p:custDataLst>
    <p:extLst>
      <p:ext uri="{BB962C8B-B14F-4D97-AF65-F5344CB8AC3E}">
        <p14:creationId xmlns:p14="http://schemas.microsoft.com/office/powerpoint/2010/main" val="226373414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38B96C-F442-41DC-896E-8CAE2B506280}" type="datetimeFigureOut">
              <a:rPr lang="en-US" smtClean="0">
                <a:solidFill>
                  <a:prstClr val="black">
                    <a:tint val="75000"/>
                  </a:prstClr>
                </a:solidFill>
              </a:rPr>
              <a:pPr/>
              <a:t>3/30/2020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4ED91A-98E4-4CEF-A75B-21CEC62ADC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5375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38B96C-F442-41DC-896E-8CAE2B506280}" type="datetimeFigureOut">
              <a:rPr lang="en-US" smtClean="0">
                <a:solidFill>
                  <a:prstClr val="black">
                    <a:tint val="75000"/>
                  </a:prstClr>
                </a:solidFill>
              </a:rPr>
              <a:pPr/>
              <a:t>3/30/2020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4ED91A-98E4-4CEF-A75B-21CEC62ADC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2274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38B96C-F442-41DC-896E-8CAE2B506280}" type="datetimeFigureOut">
              <a:rPr lang="en-US" smtClean="0">
                <a:solidFill>
                  <a:prstClr val="black">
                    <a:tint val="75000"/>
                  </a:prstClr>
                </a:solidFill>
              </a:rPr>
              <a:pPr/>
              <a:t>3/30/2020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94ED91A-98E4-4CEF-A75B-21CEC62ADC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4486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38B96C-F442-41DC-896E-8CAE2B506280}" type="datetimeFigureOut">
              <a:rPr lang="en-US" smtClean="0">
                <a:solidFill>
                  <a:prstClr val="black">
                    <a:tint val="75000"/>
                  </a:prstClr>
                </a:solidFill>
              </a:rPr>
              <a:pPr/>
              <a:t>3/30/2020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94ED91A-98E4-4CEF-A75B-21CEC62ADC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5952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8B96C-F442-41DC-896E-8CAE2B506280}" type="datetimeFigureOut">
              <a:rPr lang="en-US" smtClean="0">
                <a:solidFill>
                  <a:prstClr val="black">
                    <a:tint val="75000"/>
                  </a:prstClr>
                </a:solidFill>
              </a:rPr>
              <a:pPr/>
              <a:t>3/30/2020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94ED91A-98E4-4CEF-A75B-21CEC62ADC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807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238B96C-F442-41DC-896E-8CAE2B506280}" type="datetimeFigureOut">
              <a:rPr lang="en-US" smtClean="0">
                <a:solidFill>
                  <a:prstClr val="black">
                    <a:tint val="75000"/>
                  </a:prstClr>
                </a:solidFill>
              </a:rPr>
              <a:pPr/>
              <a:t>3/30/2020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4ED91A-98E4-4CEF-A75B-21CEC62ADC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592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238B96C-F442-41DC-896E-8CAE2B506280}" type="datetimeFigureOut">
              <a:rPr lang="en-US" smtClean="0">
                <a:solidFill>
                  <a:prstClr val="black">
                    <a:tint val="75000"/>
                  </a:prstClr>
                </a:solidFill>
              </a:rPr>
              <a:pPr/>
              <a:t>3/30/2020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4ED91A-98E4-4CEF-A75B-21CEC62ADC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794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40000">
              <a:schemeClr val="bg1">
                <a:tint val="45000"/>
                <a:shade val="99000"/>
                <a:satMod val="350000"/>
              </a:schemeClr>
            </a:gs>
            <a:gs pos="100000">
              <a:srgbClr val="FFF5C9"/>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238B96C-F442-41DC-896E-8CAE2B506280}" type="datetimeFigureOut">
              <a:rPr lang="en-US" smtClean="0">
                <a:solidFill>
                  <a:prstClr val="black">
                    <a:tint val="75000"/>
                  </a:prstClr>
                </a:solidFill>
              </a:rPr>
              <a:pPr/>
              <a:t>3/30/2020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94ED91A-98E4-4CEF-A75B-21CEC62ADC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2214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3.png"/><Relationship Id="rId4" Type="http://schemas.openxmlformats.org/officeDocument/2006/relationships/hyperlink" Target="https://floridaliteracy.org/2020census.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floridaliteracy.org/censustoolkit/Census%20Toolkit%20flyer.pdf" TargetMode="External"/><Relationship Id="rId2" Type="http://schemas.openxmlformats.org/officeDocument/2006/relationships/hyperlink" Target="https://floridaliteracy.org/2020census.html" TargetMode="External"/><Relationship Id="rId1" Type="http://schemas.openxmlformats.org/officeDocument/2006/relationships/slideLayout" Target="../slideLayouts/slideLayout2.xml"/><Relationship Id="rId5" Type="http://schemas.openxmlformats.org/officeDocument/2006/relationships/hyperlink" Target="https://my2020census.gov/" TargetMode="External"/><Relationship Id="rId4" Type="http://schemas.openxmlformats.org/officeDocument/2006/relationships/hyperlink" Target="https://2020census.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loridaliteracy.org/2020census.html" TargetMode="External"/><Relationship Id="rId7" Type="http://schemas.openxmlformats.org/officeDocument/2006/relationships/hyperlink" Target="https://nelrc.org/courses/practice_census/story.html" TargetMode="External"/><Relationship Id="rId2" Type="http://schemas.openxmlformats.org/officeDocument/2006/relationships/hyperlink" Target="https://2020census.gov/" TargetMode="External"/><Relationship Id="rId1" Type="http://schemas.openxmlformats.org/officeDocument/2006/relationships/slideLayout" Target="../slideLayouts/slideLayout2.xml"/><Relationship Id="rId6" Type="http://schemas.openxmlformats.org/officeDocument/2006/relationships/hyperlink" Target="https://www.youtube.com/watch?v=895dO2hBdqk" TargetMode="External"/><Relationship Id="rId5" Type="http://schemas.openxmlformats.org/officeDocument/2006/relationships/hyperlink" Target="https://www.youtube.com/watch?v=Eq-FMB4epyw" TargetMode="External"/><Relationship Id="rId4" Type="http://schemas.openxmlformats.org/officeDocument/2006/relationships/hyperlink" Target="https://www.youtube.com/watch?v=oXZAe8XYeNQ"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osing for a photo&#10;&#10;Description automatically generated">
            <a:extLst>
              <a:ext uri="{FF2B5EF4-FFF2-40B4-BE49-F238E27FC236}">
                <a16:creationId xmlns:a16="http://schemas.microsoft.com/office/drawing/2014/main" id="{A2582B5C-1DD6-4244-9095-19E46626260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8949" b="6203"/>
          <a:stretch/>
        </p:blipFill>
        <p:spPr>
          <a:xfrm>
            <a:off x="0" y="1"/>
            <a:ext cx="9144000" cy="3418795"/>
          </a:xfrm>
          <a:prstGeom prst="rect">
            <a:avLst/>
          </a:prstGeom>
        </p:spPr>
      </p:pic>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3639943" y="5172241"/>
            <a:ext cx="1864114" cy="1579434"/>
          </a:xfrm>
        </p:spPr>
      </p:pic>
      <p:cxnSp>
        <p:nvCxnSpPr>
          <p:cNvPr id="9" name="Straight Connector 8">
            <a:extLst>
              <a:ext uri="{FF2B5EF4-FFF2-40B4-BE49-F238E27FC236}">
                <a16:creationId xmlns:a16="http://schemas.microsoft.com/office/drawing/2014/main" id="{A5B8CA96-624C-4353-B7F4-7AC8D8CB7FF3}"/>
              </a:ext>
            </a:extLst>
          </p:cNvPr>
          <p:cNvCxnSpPr>
            <a:cxnSpLocks/>
          </p:cNvCxnSpPr>
          <p:nvPr/>
        </p:nvCxnSpPr>
        <p:spPr>
          <a:xfrm>
            <a:off x="0" y="3492795"/>
            <a:ext cx="9144000" cy="0"/>
          </a:xfrm>
          <a:prstGeom prst="line">
            <a:avLst/>
          </a:prstGeom>
          <a:ln w="196850">
            <a:solidFill>
              <a:srgbClr val="C0504D"/>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BEB460-F359-4B72-A377-AC483D06B8FC}"/>
              </a:ext>
            </a:extLst>
          </p:cNvPr>
          <p:cNvCxnSpPr>
            <a:cxnSpLocks/>
          </p:cNvCxnSpPr>
          <p:nvPr/>
        </p:nvCxnSpPr>
        <p:spPr>
          <a:xfrm>
            <a:off x="0" y="3623931"/>
            <a:ext cx="9144000" cy="0"/>
          </a:xfrm>
          <a:prstGeom prst="line">
            <a:avLst/>
          </a:prstGeom>
          <a:ln w="79375">
            <a:solidFill>
              <a:srgbClr val="000066"/>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8E0856C7-8184-4E5D-89CD-5713650B5AB8}"/>
              </a:ext>
            </a:extLst>
          </p:cNvPr>
          <p:cNvSpPr>
            <a:spLocks noGrp="1"/>
          </p:cNvSpPr>
          <p:nvPr>
            <p:ph type="title"/>
          </p:nvPr>
        </p:nvSpPr>
        <p:spPr>
          <a:xfrm>
            <a:off x="816428" y="3829064"/>
            <a:ext cx="7511144" cy="1285902"/>
          </a:xfrm>
        </p:spPr>
        <p:txBody>
          <a:bodyPr>
            <a:normAutofit fontScale="90000"/>
          </a:bodyPr>
          <a:lstStyle/>
          <a:p>
            <a:r>
              <a:rPr lang="en-US" sz="5300" dirty="0">
                <a:solidFill>
                  <a:srgbClr val="002060"/>
                </a:solidFill>
                <a:latin typeface="Helvetica" panose="020B0604020202020204" pitchFamily="34" charset="0"/>
              </a:rPr>
              <a:t>Census 2020 </a:t>
            </a:r>
            <a:br>
              <a:rPr lang="en-US" sz="4400" dirty="0">
                <a:solidFill>
                  <a:srgbClr val="002060"/>
                </a:solidFill>
                <a:latin typeface="Helvetica" panose="020B0604020202020204" pitchFamily="34" charset="0"/>
              </a:rPr>
            </a:br>
            <a:r>
              <a:rPr lang="en-US" sz="4000" dirty="0">
                <a:solidFill>
                  <a:srgbClr val="002060"/>
                </a:solidFill>
                <a:latin typeface="Helvetica" panose="020B0604020202020204" pitchFamily="34" charset="0"/>
              </a:rPr>
              <a:t>Training Webinar</a:t>
            </a:r>
            <a:endParaRPr lang="en-US" sz="4400" dirty="0">
              <a:solidFill>
                <a:srgbClr val="002060"/>
              </a:solidFill>
              <a:latin typeface="Helvetica" panose="020B0604020202020204" pitchFamily="34" charset="0"/>
            </a:endParaRPr>
          </a:p>
        </p:txBody>
      </p:sp>
    </p:spTree>
    <p:custDataLst>
      <p:tags r:id="rId1"/>
    </p:custDataLst>
    <p:extLst>
      <p:ext uri="{BB962C8B-B14F-4D97-AF65-F5344CB8AC3E}">
        <p14:creationId xmlns:p14="http://schemas.microsoft.com/office/powerpoint/2010/main" val="1933091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7791"/>
            <a:ext cx="8839200" cy="3010984"/>
          </a:xfrm>
        </p:spPr>
        <p:txBody>
          <a:bodyPr>
            <a:normAutofit/>
          </a:bodyPr>
          <a:lstStyle/>
          <a:p>
            <a:pPr marL="571500" indent="-342900"/>
            <a:r>
              <a:rPr lang="en-US" sz="2000" dirty="0">
                <a:solidFill>
                  <a:srgbClr val="000066"/>
                </a:solidFill>
                <a:latin typeface="+mn-lt"/>
              </a:rPr>
              <a:t>Most households receive a letter asking you to go online complete the Census questionnaire (or respond by phone).  </a:t>
            </a:r>
            <a:r>
              <a:rPr lang="en-US" sz="2000" b="1" dirty="0">
                <a:solidFill>
                  <a:srgbClr val="000066"/>
                </a:solidFill>
                <a:latin typeface="+mn-lt"/>
              </a:rPr>
              <a:t>A Census ID number</a:t>
            </a:r>
            <a:r>
              <a:rPr lang="en-US" sz="2000" dirty="0">
                <a:solidFill>
                  <a:srgbClr val="000066"/>
                </a:solidFill>
                <a:latin typeface="+mn-lt"/>
              </a:rPr>
              <a:t> will be provided in the letter, to be used when you go online.  </a:t>
            </a:r>
          </a:p>
          <a:p>
            <a:pPr marL="571500" indent="-342900"/>
            <a:r>
              <a:rPr lang="en-US" sz="2000" dirty="0">
                <a:solidFill>
                  <a:srgbClr val="000066"/>
                </a:solidFill>
                <a:latin typeface="+mn-lt"/>
              </a:rPr>
              <a:t>Some households will receive a paper questionnaire along with their invitation. The invitation will include how to go online or complete by phone.  </a:t>
            </a:r>
          </a:p>
          <a:p>
            <a:pPr marL="571500" indent="-342900"/>
            <a:r>
              <a:rPr lang="en-US" sz="2000" dirty="0">
                <a:solidFill>
                  <a:srgbClr val="000066"/>
                </a:solidFill>
                <a:latin typeface="+mn-lt"/>
              </a:rPr>
              <a:t>The invitation includes the following statement in multiple languages.</a:t>
            </a:r>
            <a:br>
              <a:rPr lang="en-US" sz="2000" dirty="0">
                <a:solidFill>
                  <a:srgbClr val="000066"/>
                </a:solidFill>
                <a:latin typeface="+mn-lt"/>
              </a:rPr>
            </a:br>
            <a:endParaRPr lang="en-US" sz="1000" dirty="0"/>
          </a:p>
          <a:p>
            <a:pPr marL="228600" indent="0">
              <a:buNone/>
              <a:tabLst>
                <a:tab pos="628650" algn="l"/>
                <a:tab pos="800100" algn="l"/>
                <a:tab pos="7543800" algn="l"/>
                <a:tab pos="8286750" algn="l"/>
              </a:tabLst>
            </a:pPr>
            <a:r>
              <a:rPr lang="en-US" dirty="0">
                <a:solidFill>
                  <a:srgbClr val="0070C0"/>
                </a:solidFill>
              </a:rPr>
              <a:t>Go to my2020census.gov and select  (LANGUAGE)  located in the upper-right corner of the window, to access your 2020 Census questionnaire in (LANGUAGE)</a:t>
            </a:r>
          </a:p>
          <a:p>
            <a:endParaRPr lang="en-US" dirty="0">
              <a:solidFill>
                <a:srgbClr val="FF0000"/>
              </a:solidFill>
            </a:endParaRPr>
          </a:p>
        </p:txBody>
      </p:sp>
      <p:pic>
        <p:nvPicPr>
          <p:cNvPr id="4" name="Picture 3">
            <a:extLst>
              <a:ext uri="{FF2B5EF4-FFF2-40B4-BE49-F238E27FC236}">
                <a16:creationId xmlns:a16="http://schemas.microsoft.com/office/drawing/2014/main" id="{F6C5592B-9492-4DBC-A7EC-9448186AAB4C}"/>
              </a:ext>
            </a:extLst>
          </p:cNvPr>
          <p:cNvPicPr>
            <a:picLocks noChangeAspect="1"/>
          </p:cNvPicPr>
          <p:nvPr/>
        </p:nvPicPr>
        <p:blipFill rotWithShape="1">
          <a:blip r:embed="rId3">
            <a:clrChange>
              <a:clrFrom>
                <a:srgbClr val="FFFFFF"/>
              </a:clrFrom>
              <a:clrTo>
                <a:srgbClr val="FFFFFF">
                  <a:alpha val="0"/>
                </a:srgbClr>
              </a:clrTo>
            </a:clrChange>
          </a:blip>
          <a:srcRect l="5122" r="6785"/>
          <a:stretch/>
        </p:blipFill>
        <p:spPr>
          <a:xfrm>
            <a:off x="1311868" y="4531552"/>
            <a:ext cx="1355652" cy="1381171"/>
          </a:xfrm>
          <a:prstGeom prst="rect">
            <a:avLst/>
          </a:prstGeom>
        </p:spPr>
      </p:pic>
      <p:pic>
        <p:nvPicPr>
          <p:cNvPr id="5" name="Picture 4">
            <a:extLst>
              <a:ext uri="{FF2B5EF4-FFF2-40B4-BE49-F238E27FC236}">
                <a16:creationId xmlns:a16="http://schemas.microsoft.com/office/drawing/2014/main" id="{93CC2006-6864-43F7-9F80-C85E563E63AF}"/>
              </a:ext>
            </a:extLst>
          </p:cNvPr>
          <p:cNvPicPr>
            <a:picLocks noChangeAspect="1"/>
          </p:cNvPicPr>
          <p:nvPr/>
        </p:nvPicPr>
        <p:blipFill rotWithShape="1">
          <a:blip r:embed="rId4">
            <a:clrChange>
              <a:clrFrom>
                <a:srgbClr val="FFFFFF"/>
              </a:clrFrom>
              <a:clrTo>
                <a:srgbClr val="FFFFFF">
                  <a:alpha val="0"/>
                </a:srgbClr>
              </a:clrTo>
            </a:clrChange>
          </a:blip>
          <a:srcRect l="19294" r="10141"/>
          <a:stretch/>
        </p:blipFill>
        <p:spPr>
          <a:xfrm>
            <a:off x="3897523" y="4531552"/>
            <a:ext cx="1288023" cy="1381171"/>
          </a:xfrm>
          <a:prstGeom prst="rect">
            <a:avLst/>
          </a:prstGeom>
        </p:spPr>
      </p:pic>
      <p:pic>
        <p:nvPicPr>
          <p:cNvPr id="6" name="Picture 5">
            <a:extLst>
              <a:ext uri="{FF2B5EF4-FFF2-40B4-BE49-F238E27FC236}">
                <a16:creationId xmlns:a16="http://schemas.microsoft.com/office/drawing/2014/main" id="{4203DCBB-949C-46FB-9A36-85A6EDC0D871}"/>
              </a:ext>
            </a:extLst>
          </p:cNvPr>
          <p:cNvPicPr>
            <a:picLocks noChangeAspect="1"/>
          </p:cNvPicPr>
          <p:nvPr/>
        </p:nvPicPr>
        <p:blipFill rotWithShape="1">
          <a:blip r:embed="rId5">
            <a:clrChange>
              <a:clrFrom>
                <a:srgbClr val="FFFFFF"/>
              </a:clrFrom>
              <a:clrTo>
                <a:srgbClr val="FFFFFF">
                  <a:alpha val="0"/>
                </a:srgbClr>
              </a:clrTo>
            </a:clrChange>
          </a:blip>
          <a:srcRect l="20556" r="11547"/>
          <a:stretch/>
        </p:blipFill>
        <p:spPr>
          <a:xfrm>
            <a:off x="6476482" y="4531552"/>
            <a:ext cx="1322701" cy="1381172"/>
          </a:xfrm>
          <a:prstGeom prst="rect">
            <a:avLst/>
          </a:prstGeom>
        </p:spPr>
      </p:pic>
      <p:sp>
        <p:nvSpPr>
          <p:cNvPr id="7" name="Rectangle 6">
            <a:extLst>
              <a:ext uri="{FF2B5EF4-FFF2-40B4-BE49-F238E27FC236}">
                <a16:creationId xmlns:a16="http://schemas.microsoft.com/office/drawing/2014/main" id="{B680435B-4650-4E97-9FC9-DF904928940B}"/>
              </a:ext>
            </a:extLst>
          </p:cNvPr>
          <p:cNvSpPr/>
          <p:nvPr/>
        </p:nvSpPr>
        <p:spPr>
          <a:xfrm>
            <a:off x="2398962" y="6320135"/>
            <a:ext cx="4285147" cy="461665"/>
          </a:xfrm>
          <a:prstGeom prst="rect">
            <a:avLst/>
          </a:prstGeom>
        </p:spPr>
        <p:txBody>
          <a:bodyPr wrap="none">
            <a:spAutoFit/>
          </a:bodyPr>
          <a:lstStyle/>
          <a:p>
            <a:pPr marL="0" marR="0" lvl="0" indent="-28575"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a:ea typeface="+mn-ea"/>
                <a:cs typeface="+mn-cs"/>
              </a:rPr>
              <a:t>Census helpline: 1-844-330-2020</a:t>
            </a:r>
          </a:p>
        </p:txBody>
      </p:sp>
      <p:sp>
        <p:nvSpPr>
          <p:cNvPr id="10" name="Title 1">
            <a:extLst>
              <a:ext uri="{FF2B5EF4-FFF2-40B4-BE49-F238E27FC236}">
                <a16:creationId xmlns:a16="http://schemas.microsoft.com/office/drawing/2014/main" id="{BAEE28E6-A685-449E-A01D-EB1C35EBEBFE}"/>
              </a:ext>
            </a:extLst>
          </p:cNvPr>
          <p:cNvSpPr txBox="1">
            <a:spLocks noGrp="1"/>
          </p:cNvSpPr>
          <p:nvPr>
            <p:ph type="title"/>
          </p:nvPr>
        </p:nvSpPr>
        <p:spPr>
          <a:xfrm>
            <a:off x="152400" y="76200"/>
            <a:ext cx="8839200" cy="914400"/>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000" b="1" kern="1200">
                <a:solidFill>
                  <a:schemeClr val="bg1"/>
                </a:solidFill>
                <a:effectLst/>
                <a:latin typeface="EnzoOT-Bold"/>
                <a:ea typeface="+mj-ea"/>
                <a:cs typeface="EnzoOT-Bold"/>
              </a:defRPr>
            </a:lvl1pPr>
          </a:lstStyle>
          <a:p>
            <a:r>
              <a:rPr lang="en-US" sz="4000" dirty="0">
                <a:solidFill>
                  <a:srgbClr val="002060"/>
                </a:solidFill>
                <a:latin typeface="Helvetica" panose="020B0604020202020204" pitchFamily="34" charset="0"/>
              </a:rPr>
              <a:t>Invitation</a:t>
            </a:r>
          </a:p>
        </p:txBody>
      </p:sp>
      <p:cxnSp>
        <p:nvCxnSpPr>
          <p:cNvPr id="11" name="Straight Connector 10">
            <a:extLst>
              <a:ext uri="{FF2B5EF4-FFF2-40B4-BE49-F238E27FC236}">
                <a16:creationId xmlns:a16="http://schemas.microsoft.com/office/drawing/2014/main" id="{915C530F-A96D-4FD8-90EE-42B28F7905FF}"/>
              </a:ext>
            </a:extLst>
          </p:cNvPr>
          <p:cNvCxnSpPr>
            <a:cxnSpLocks/>
          </p:cNvCxnSpPr>
          <p:nvPr/>
        </p:nvCxnSpPr>
        <p:spPr>
          <a:xfrm>
            <a:off x="596857" y="1272931"/>
            <a:ext cx="7889358" cy="0"/>
          </a:xfrm>
          <a:prstGeom prst="line">
            <a:avLst/>
          </a:prstGeom>
          <a:ln w="76200">
            <a:solidFill>
              <a:srgbClr val="C0504D"/>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6B6C426-1353-477D-B289-FD1CBDDAB058}"/>
              </a:ext>
            </a:extLst>
          </p:cNvPr>
          <p:cNvSpPr txBox="1"/>
          <p:nvPr/>
        </p:nvSpPr>
        <p:spPr>
          <a:xfrm>
            <a:off x="1167782" y="5859158"/>
            <a:ext cx="1650520" cy="4001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504D"/>
                </a:solidFill>
                <a:effectLst/>
                <a:uLnTx/>
                <a:uFillTx/>
                <a:latin typeface="Calibri"/>
                <a:ea typeface="+mn-ea"/>
                <a:cs typeface="+mn-cs"/>
              </a:rPr>
              <a:t>Online</a:t>
            </a:r>
          </a:p>
        </p:txBody>
      </p:sp>
      <p:sp>
        <p:nvSpPr>
          <p:cNvPr id="12" name="TextBox 11">
            <a:extLst>
              <a:ext uri="{FF2B5EF4-FFF2-40B4-BE49-F238E27FC236}">
                <a16:creationId xmlns:a16="http://schemas.microsoft.com/office/drawing/2014/main" id="{977944DF-5D19-4CDB-AEE3-85CF1133CE76}"/>
              </a:ext>
            </a:extLst>
          </p:cNvPr>
          <p:cNvSpPr txBox="1"/>
          <p:nvPr/>
        </p:nvSpPr>
        <p:spPr>
          <a:xfrm>
            <a:off x="3716274" y="5859158"/>
            <a:ext cx="1650520" cy="4001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504D"/>
                </a:solidFill>
                <a:effectLst/>
                <a:uLnTx/>
                <a:uFillTx/>
                <a:latin typeface="Calibri"/>
                <a:ea typeface="+mn-ea"/>
                <a:cs typeface="+mn-cs"/>
              </a:rPr>
              <a:t>By Phone</a:t>
            </a:r>
          </a:p>
        </p:txBody>
      </p:sp>
      <p:sp>
        <p:nvSpPr>
          <p:cNvPr id="13" name="TextBox 12">
            <a:extLst>
              <a:ext uri="{FF2B5EF4-FFF2-40B4-BE49-F238E27FC236}">
                <a16:creationId xmlns:a16="http://schemas.microsoft.com/office/drawing/2014/main" id="{C624A92B-64E6-4B0A-8CFB-6DB168784F53}"/>
              </a:ext>
            </a:extLst>
          </p:cNvPr>
          <p:cNvSpPr txBox="1"/>
          <p:nvPr/>
        </p:nvSpPr>
        <p:spPr>
          <a:xfrm>
            <a:off x="6312572" y="5859005"/>
            <a:ext cx="1650520" cy="4001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504D"/>
                </a:solidFill>
                <a:effectLst/>
                <a:uLnTx/>
                <a:uFillTx/>
                <a:latin typeface="Calibri"/>
                <a:ea typeface="+mn-ea"/>
                <a:cs typeface="+mn-cs"/>
              </a:rPr>
              <a:t>On Paper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5B053EB-2D61-4906-93AB-D7882EE3B142}"/>
              </a:ext>
            </a:extLst>
          </p:cNvPr>
          <p:cNvSpPr>
            <a:spLocks noGrp="1"/>
          </p:cNvSpPr>
          <p:nvPr>
            <p:ph type="title"/>
          </p:nvPr>
        </p:nvSpPr>
        <p:spPr>
          <a:xfrm>
            <a:off x="215854" y="791874"/>
            <a:ext cx="3019646" cy="3606283"/>
          </a:xfrm>
        </p:spPr>
        <p:txBody>
          <a:bodyPr>
            <a:normAutofit/>
          </a:bodyPr>
          <a:lstStyle/>
          <a:p>
            <a:r>
              <a:rPr lang="en-US" sz="4000" dirty="0">
                <a:solidFill>
                  <a:srgbClr val="002060"/>
                </a:solidFill>
                <a:latin typeface="Helvetica" panose="020B0604020202020204" pitchFamily="34" charset="0"/>
              </a:rPr>
              <a:t>Languages</a:t>
            </a:r>
          </a:p>
        </p:txBody>
      </p:sp>
      <p:sp>
        <p:nvSpPr>
          <p:cNvPr id="5" name="Rectangle 4">
            <a:extLst>
              <a:ext uri="{FF2B5EF4-FFF2-40B4-BE49-F238E27FC236}">
                <a16:creationId xmlns:a16="http://schemas.microsoft.com/office/drawing/2014/main" id="{552171E5-3EF5-4545-99A0-EBBBCCF87355}"/>
              </a:ext>
            </a:extLst>
          </p:cNvPr>
          <p:cNvSpPr/>
          <p:nvPr/>
        </p:nvSpPr>
        <p:spPr>
          <a:xfrm>
            <a:off x="3397103" y="924068"/>
            <a:ext cx="5337544" cy="4561249"/>
          </a:xfrm>
          <a:prstGeom prst="rect">
            <a:avLst/>
          </a:prstGeom>
        </p:spPr>
        <p:txBody>
          <a:bodyPr wrap="square">
            <a:spAutoFit/>
          </a:bodyPr>
          <a:lstStyle/>
          <a:p>
            <a:pPr marL="257175" lvl="0" indent="-257175" defTabSz="685800">
              <a:lnSpc>
                <a:spcPct val="90000"/>
              </a:lnSpc>
              <a:spcBef>
                <a:spcPct val="20000"/>
              </a:spcBef>
              <a:buFont typeface="Arial" panose="020B0604020202020204" pitchFamily="34" charset="0"/>
              <a:buChar char="•"/>
            </a:pPr>
            <a:r>
              <a:rPr lang="en-US" sz="2400" dirty="0">
                <a:solidFill>
                  <a:srgbClr val="000066"/>
                </a:solidFill>
              </a:rPr>
              <a:t>You can fill out an </a:t>
            </a:r>
            <a:r>
              <a:rPr lang="en-US" sz="2400" b="1" dirty="0">
                <a:solidFill>
                  <a:srgbClr val="000066"/>
                </a:solidFill>
              </a:rPr>
              <a:t>ONLINE</a:t>
            </a:r>
            <a:r>
              <a:rPr lang="en-US" sz="2400" dirty="0">
                <a:solidFill>
                  <a:srgbClr val="000066"/>
                </a:solidFill>
              </a:rPr>
              <a:t> CENSUS QUESTIONNAIRE in English, Spanish, Chinese (Simplified), Vietnamese, Korean, Russian, Arabic, Tagalog, Polish, French, Haitian Creole, Portuguese, and Japanese</a:t>
            </a:r>
          </a:p>
          <a:p>
            <a:pPr marL="257175" lvl="0" indent="-257175" defTabSz="685800">
              <a:lnSpc>
                <a:spcPct val="90000"/>
              </a:lnSpc>
              <a:spcBef>
                <a:spcPct val="20000"/>
              </a:spcBef>
              <a:buFont typeface="Arial" panose="020B0604020202020204" pitchFamily="34" charset="0"/>
              <a:buChar char="•"/>
            </a:pPr>
            <a:r>
              <a:rPr lang="en-US" sz="2400" dirty="0">
                <a:solidFill>
                  <a:srgbClr val="000066"/>
                </a:solidFill>
              </a:rPr>
              <a:t>Or by </a:t>
            </a:r>
            <a:r>
              <a:rPr lang="en-US" sz="2400" b="1" dirty="0">
                <a:solidFill>
                  <a:srgbClr val="000066"/>
                </a:solidFill>
              </a:rPr>
              <a:t>PHONE</a:t>
            </a:r>
            <a:r>
              <a:rPr lang="en-US" sz="2400" dirty="0">
                <a:solidFill>
                  <a:srgbClr val="000066"/>
                </a:solidFill>
              </a:rPr>
              <a:t> in English, Spanish, Chinese (Mandarin &amp; Cantonese), Vietnamese, Korean, Russian, Arabic, Tagalog, Polish, French, Haitian Creole, Portuguese, and Japanese</a:t>
            </a:r>
          </a:p>
          <a:p>
            <a:pPr marL="257175" lvl="0" indent="-257175" defTabSz="685800">
              <a:lnSpc>
                <a:spcPct val="90000"/>
              </a:lnSpc>
              <a:spcBef>
                <a:spcPct val="20000"/>
              </a:spcBef>
              <a:buFont typeface="Arial" panose="020B0604020202020204" pitchFamily="34" charset="0"/>
              <a:buChar char="•"/>
            </a:pPr>
            <a:r>
              <a:rPr lang="en-US" sz="2400">
                <a:solidFill>
                  <a:srgbClr val="000066"/>
                </a:solidFill>
              </a:rPr>
              <a:t>Or through a </a:t>
            </a:r>
            <a:r>
              <a:rPr lang="en-US" sz="2400" b="1">
                <a:solidFill>
                  <a:srgbClr val="000066"/>
                </a:solidFill>
              </a:rPr>
              <a:t>PAPER</a:t>
            </a:r>
            <a:r>
              <a:rPr lang="en-US" sz="2400">
                <a:solidFill>
                  <a:srgbClr val="000066"/>
                </a:solidFill>
              </a:rPr>
              <a:t> </a:t>
            </a:r>
            <a:r>
              <a:rPr lang="en-US" sz="2400" dirty="0">
                <a:solidFill>
                  <a:srgbClr val="000066"/>
                </a:solidFill>
              </a:rPr>
              <a:t>QUESTIONNAIRE in English or Spanish</a:t>
            </a:r>
          </a:p>
        </p:txBody>
      </p:sp>
      <p:cxnSp>
        <p:nvCxnSpPr>
          <p:cNvPr id="6" name="Straight Connector 5">
            <a:extLst>
              <a:ext uri="{FF2B5EF4-FFF2-40B4-BE49-F238E27FC236}">
                <a16:creationId xmlns:a16="http://schemas.microsoft.com/office/drawing/2014/main" id="{0ED40A4A-1972-4D98-B414-5CAA3C26FAD4}"/>
              </a:ext>
            </a:extLst>
          </p:cNvPr>
          <p:cNvCxnSpPr>
            <a:cxnSpLocks/>
          </p:cNvCxnSpPr>
          <p:nvPr/>
        </p:nvCxnSpPr>
        <p:spPr>
          <a:xfrm flipV="1">
            <a:off x="3235500" y="791874"/>
            <a:ext cx="0" cy="4966877"/>
          </a:xfrm>
          <a:prstGeom prst="line">
            <a:avLst/>
          </a:prstGeom>
          <a:ln w="76200">
            <a:solidFill>
              <a:srgbClr val="C0504D"/>
            </a:solidFill>
          </a:ln>
        </p:spPr>
        <p:style>
          <a:lnRef idx="1">
            <a:schemeClr val="accent1"/>
          </a:lnRef>
          <a:fillRef idx="0">
            <a:schemeClr val="accent1"/>
          </a:fillRef>
          <a:effectRef idx="0">
            <a:schemeClr val="accent1"/>
          </a:effectRef>
          <a:fontRef idx="minor">
            <a:schemeClr val="tx1"/>
          </a:fontRef>
        </p:style>
      </p:cxnSp>
      <p:pic>
        <p:nvPicPr>
          <p:cNvPr id="7" name="Picture 6" descr="The World Clipart"/>
          <p:cNvPicPr/>
          <p:nvPr/>
        </p:nvPicPr>
        <p:blipFill>
          <a:blip r:embed="rId2" cstate="print"/>
          <a:srcRect/>
          <a:stretch>
            <a:fillRect/>
          </a:stretch>
        </p:blipFill>
        <p:spPr bwMode="auto">
          <a:xfrm>
            <a:off x="850743" y="3204692"/>
            <a:ext cx="1749868" cy="1649488"/>
          </a:xfrm>
          <a:prstGeom prst="rect">
            <a:avLst/>
          </a:prstGeom>
          <a:noFill/>
          <a:ln w="9525">
            <a:noFill/>
            <a:miter lim="800000"/>
            <a:headEnd/>
            <a:tailEnd/>
          </a:ln>
        </p:spPr>
      </p:pic>
    </p:spTree>
    <p:extLst>
      <p:ext uri="{BB962C8B-B14F-4D97-AF65-F5344CB8AC3E}">
        <p14:creationId xmlns:p14="http://schemas.microsoft.com/office/powerpoint/2010/main" val="3852537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buNone/>
            </a:pPr>
            <a:endParaRPr lang="en-US" sz="2600" dirty="0">
              <a:solidFill>
                <a:srgbClr val="000066"/>
              </a:solidFill>
              <a:latin typeface="+mn-lt"/>
            </a:endParaRPr>
          </a:p>
          <a:p>
            <a:pPr marL="354013" indent="0">
              <a:buNone/>
            </a:pPr>
            <a:r>
              <a:rPr lang="en-US" sz="3100" dirty="0">
                <a:solidFill>
                  <a:srgbClr val="000066"/>
                </a:solidFill>
                <a:latin typeface="+mn-lt"/>
              </a:rPr>
              <a:t>The Census Bureau will not send unsolicited emails to request your participation. Phishing emails often direct you to a website that looks real but is fake—and may be infected with malware.</a:t>
            </a:r>
          </a:p>
          <a:p>
            <a:pPr marL="354013" indent="0">
              <a:buNone/>
            </a:pPr>
            <a:endParaRPr lang="en-US" sz="3100" dirty="0">
              <a:solidFill>
                <a:srgbClr val="000066"/>
              </a:solidFill>
              <a:latin typeface="+mn-lt"/>
            </a:endParaRPr>
          </a:p>
          <a:p>
            <a:pPr marL="412750" indent="-58738">
              <a:buNone/>
            </a:pPr>
            <a:r>
              <a:rPr lang="en-US" sz="3100" dirty="0">
                <a:solidFill>
                  <a:srgbClr val="000066"/>
                </a:solidFill>
                <a:latin typeface="+mn-lt"/>
              </a:rPr>
              <a:t>The Census Bureau will never ask for:</a:t>
            </a:r>
          </a:p>
          <a:p>
            <a:pPr marL="749300" indent="-236538">
              <a:lnSpc>
                <a:spcPts val="3200"/>
              </a:lnSpc>
              <a:tabLst>
                <a:tab pos="804863" algn="l"/>
              </a:tabLst>
            </a:pPr>
            <a:r>
              <a:rPr lang="en-US" sz="3100" dirty="0">
                <a:solidFill>
                  <a:srgbClr val="000066"/>
                </a:solidFill>
                <a:latin typeface="+mn-lt"/>
              </a:rPr>
              <a:t>Your Social Security number.</a:t>
            </a:r>
          </a:p>
          <a:p>
            <a:pPr marL="749300" indent="-236538">
              <a:lnSpc>
                <a:spcPts val="3200"/>
              </a:lnSpc>
              <a:tabLst>
                <a:tab pos="804863" algn="l"/>
              </a:tabLst>
            </a:pPr>
            <a:r>
              <a:rPr lang="en-US" sz="3100" dirty="0">
                <a:solidFill>
                  <a:srgbClr val="000066"/>
                </a:solidFill>
                <a:latin typeface="+mn-lt"/>
              </a:rPr>
              <a:t>Your bank account or credit card numbers.</a:t>
            </a:r>
          </a:p>
          <a:p>
            <a:pPr marL="749300" indent="-236538">
              <a:lnSpc>
                <a:spcPts val="3200"/>
              </a:lnSpc>
              <a:tabLst>
                <a:tab pos="804863" algn="l"/>
              </a:tabLst>
            </a:pPr>
            <a:r>
              <a:rPr lang="en-US" sz="3100" dirty="0">
                <a:solidFill>
                  <a:srgbClr val="000066"/>
                </a:solidFill>
                <a:latin typeface="+mn-lt"/>
              </a:rPr>
              <a:t>Anything on behalf of a political party.</a:t>
            </a:r>
          </a:p>
          <a:p>
            <a:pPr marL="749300" indent="-236538">
              <a:lnSpc>
                <a:spcPts val="3200"/>
              </a:lnSpc>
              <a:tabLst>
                <a:tab pos="804863" algn="l"/>
              </a:tabLst>
            </a:pPr>
            <a:r>
              <a:rPr lang="en-US" sz="3100" dirty="0">
                <a:solidFill>
                  <a:srgbClr val="000066"/>
                </a:solidFill>
                <a:latin typeface="+mn-lt"/>
              </a:rPr>
              <a:t>Money or donations.</a:t>
            </a:r>
          </a:p>
          <a:p>
            <a:pPr marL="749300" indent="-236538">
              <a:tabLst>
                <a:tab pos="804863" algn="l"/>
              </a:tabLst>
            </a:pPr>
            <a:endParaRPr lang="en-US" sz="3100" dirty="0">
              <a:solidFill>
                <a:srgbClr val="000066"/>
              </a:solidFill>
              <a:latin typeface="+mn-lt"/>
            </a:endParaRPr>
          </a:p>
          <a:p>
            <a:pPr marL="749300" indent="-236538">
              <a:buNone/>
              <a:tabLst>
                <a:tab pos="804863" algn="l"/>
              </a:tabLst>
            </a:pPr>
            <a:endParaRPr lang="en-US" sz="3100" dirty="0">
              <a:solidFill>
                <a:srgbClr val="000066"/>
              </a:solidFill>
              <a:latin typeface="+mn-lt"/>
            </a:endParaRPr>
          </a:p>
          <a:p>
            <a:pPr marL="749300" indent="-236538">
              <a:buNone/>
              <a:tabLst>
                <a:tab pos="804863" algn="l"/>
              </a:tabLst>
            </a:pPr>
            <a:r>
              <a:rPr lang="en-US" sz="3100" dirty="0">
                <a:solidFill>
                  <a:srgbClr val="000066"/>
                </a:solidFill>
                <a:latin typeface="+mn-lt"/>
              </a:rPr>
              <a:t>If you suspect fraud, call 844-330-2020</a:t>
            </a:r>
          </a:p>
          <a:p>
            <a:pPr marL="354013" indent="0">
              <a:buNone/>
            </a:pPr>
            <a:endParaRPr lang="en-US" dirty="0"/>
          </a:p>
          <a:p>
            <a:pPr>
              <a:buNone/>
            </a:pPr>
            <a:r>
              <a:rPr lang="en-US" dirty="0"/>
              <a:t>  </a:t>
            </a:r>
          </a:p>
        </p:txBody>
      </p:sp>
      <p:sp>
        <p:nvSpPr>
          <p:cNvPr id="5" name="Title 4">
            <a:extLst>
              <a:ext uri="{FF2B5EF4-FFF2-40B4-BE49-F238E27FC236}">
                <a16:creationId xmlns:a16="http://schemas.microsoft.com/office/drawing/2014/main" id="{8C7465BD-60EE-4467-AF15-3FBADFC4E3A7}"/>
              </a:ext>
            </a:extLst>
          </p:cNvPr>
          <p:cNvSpPr>
            <a:spLocks noGrp="1"/>
          </p:cNvSpPr>
          <p:nvPr>
            <p:ph type="title"/>
          </p:nvPr>
        </p:nvSpPr>
        <p:spPr/>
        <p:txBody>
          <a:bodyPr/>
          <a:lstStyle/>
          <a:p>
            <a:endParaRPr lang="en-US" dirty="0"/>
          </a:p>
        </p:txBody>
      </p:sp>
      <p:sp>
        <p:nvSpPr>
          <p:cNvPr id="6" name="Title 1">
            <a:extLst>
              <a:ext uri="{FF2B5EF4-FFF2-40B4-BE49-F238E27FC236}">
                <a16:creationId xmlns:a16="http://schemas.microsoft.com/office/drawing/2014/main" id="{1E77FF82-D711-422D-8704-A4F03A712890}"/>
              </a:ext>
            </a:extLst>
          </p:cNvPr>
          <p:cNvSpPr txBox="1">
            <a:spLocks/>
          </p:cNvSpPr>
          <p:nvPr/>
        </p:nvSpPr>
        <p:spPr>
          <a:xfrm>
            <a:off x="513021" y="190500"/>
            <a:ext cx="8117957" cy="914400"/>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000" b="1" kern="1200">
                <a:solidFill>
                  <a:schemeClr val="bg1"/>
                </a:solidFill>
                <a:effectLst/>
                <a:latin typeface="EnzoOT-Bold"/>
                <a:ea typeface="+mj-ea"/>
                <a:cs typeface="EnzoOT-Bold"/>
              </a:defRPr>
            </a:lvl1pPr>
          </a:lstStyle>
          <a:p>
            <a:r>
              <a:rPr lang="en-US" sz="4000" dirty="0">
                <a:solidFill>
                  <a:srgbClr val="002060"/>
                </a:solidFill>
                <a:latin typeface="Helvetica" panose="020B0604020202020204" pitchFamily="34" charset="0"/>
              </a:rPr>
              <a:t>Avoiding Scams</a:t>
            </a:r>
          </a:p>
        </p:txBody>
      </p:sp>
      <p:cxnSp>
        <p:nvCxnSpPr>
          <p:cNvPr id="7" name="Straight Connector 6">
            <a:extLst>
              <a:ext uri="{FF2B5EF4-FFF2-40B4-BE49-F238E27FC236}">
                <a16:creationId xmlns:a16="http://schemas.microsoft.com/office/drawing/2014/main" id="{77555EBD-826C-48C4-9C24-D92A3D691015}"/>
              </a:ext>
            </a:extLst>
          </p:cNvPr>
          <p:cNvCxnSpPr>
            <a:cxnSpLocks/>
          </p:cNvCxnSpPr>
          <p:nvPr/>
        </p:nvCxnSpPr>
        <p:spPr>
          <a:xfrm>
            <a:off x="818707" y="1359195"/>
            <a:ext cx="7889358" cy="0"/>
          </a:xfrm>
          <a:prstGeom prst="line">
            <a:avLst/>
          </a:prstGeom>
          <a:ln w="76200">
            <a:solidFill>
              <a:srgbClr val="C0504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71844E0B-18EC-4D99-8DB7-B6382141B8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03" y="829340"/>
            <a:ext cx="9029397" cy="5800060"/>
          </a:xfrm>
          <a:prstGeom prst="rect">
            <a:avLst/>
          </a:prstGeom>
        </p:spPr>
      </p:pic>
      <p:sp>
        <p:nvSpPr>
          <p:cNvPr id="7" name="Arrow: Chevron 6">
            <a:extLst>
              <a:ext uri="{FF2B5EF4-FFF2-40B4-BE49-F238E27FC236}">
                <a16:creationId xmlns:a16="http://schemas.microsoft.com/office/drawing/2014/main" id="{EF99C2B5-E0AE-4D0E-A340-DB883B2E8014}"/>
              </a:ext>
            </a:extLst>
          </p:cNvPr>
          <p:cNvSpPr/>
          <p:nvPr/>
        </p:nvSpPr>
        <p:spPr>
          <a:xfrm>
            <a:off x="5693735" y="116958"/>
            <a:ext cx="3822405" cy="669851"/>
          </a:xfrm>
          <a:prstGeom prst="chevron">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0066"/>
                </a:solidFill>
              </a:rPr>
              <a:t>Questionaire</a:t>
            </a:r>
            <a:endParaRPr lang="en-US" sz="3200" b="1" dirty="0">
              <a:solidFill>
                <a:srgbClr val="000066"/>
              </a:solidFill>
            </a:endParaRPr>
          </a:p>
        </p:txBody>
      </p:sp>
    </p:spTree>
    <p:extLst>
      <p:ext uri="{BB962C8B-B14F-4D97-AF65-F5344CB8AC3E}">
        <p14:creationId xmlns:p14="http://schemas.microsoft.com/office/powerpoint/2010/main" val="3931305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265A5CE4-F4BF-4E47-8071-AE8FA04320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50" t="4364" r="3318" b="18996"/>
          <a:stretch/>
        </p:blipFill>
        <p:spPr>
          <a:xfrm>
            <a:off x="132905" y="0"/>
            <a:ext cx="7272671" cy="6950224"/>
          </a:xfrm>
          <a:prstGeom prst="rect">
            <a:avLst/>
          </a:prstGeom>
        </p:spPr>
      </p:pic>
      <p:sp>
        <p:nvSpPr>
          <p:cNvPr id="4" name="Arrow: Chevron 3">
            <a:extLst>
              <a:ext uri="{FF2B5EF4-FFF2-40B4-BE49-F238E27FC236}">
                <a16:creationId xmlns:a16="http://schemas.microsoft.com/office/drawing/2014/main" id="{BC46153C-EF4F-48D1-A09B-C651B083C208}"/>
              </a:ext>
            </a:extLst>
          </p:cNvPr>
          <p:cNvSpPr/>
          <p:nvPr/>
        </p:nvSpPr>
        <p:spPr>
          <a:xfrm>
            <a:off x="5693735" y="116958"/>
            <a:ext cx="3822405" cy="669851"/>
          </a:xfrm>
          <a:prstGeom prst="chevron">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0066"/>
                </a:solidFill>
              </a:rPr>
              <a:t>Questionaire</a:t>
            </a:r>
            <a:endParaRPr lang="en-US" sz="3200" b="1" dirty="0">
              <a:solidFill>
                <a:srgbClr val="000066"/>
              </a:solidFill>
            </a:endParaRPr>
          </a:p>
        </p:txBody>
      </p:sp>
    </p:spTree>
    <p:extLst>
      <p:ext uri="{BB962C8B-B14F-4D97-AF65-F5344CB8AC3E}">
        <p14:creationId xmlns:p14="http://schemas.microsoft.com/office/powerpoint/2010/main" val="700733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DDF67364-9DB9-488D-9FE9-F941334224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463" y="0"/>
            <a:ext cx="5678717" cy="6947924"/>
          </a:xfrm>
          <a:prstGeom prst="rect">
            <a:avLst/>
          </a:prstGeom>
        </p:spPr>
      </p:pic>
      <p:sp>
        <p:nvSpPr>
          <p:cNvPr id="4" name="Arrow: Chevron 3">
            <a:extLst>
              <a:ext uri="{FF2B5EF4-FFF2-40B4-BE49-F238E27FC236}">
                <a16:creationId xmlns:a16="http://schemas.microsoft.com/office/drawing/2014/main" id="{BC46153C-EF4F-48D1-A09B-C651B083C208}"/>
              </a:ext>
            </a:extLst>
          </p:cNvPr>
          <p:cNvSpPr/>
          <p:nvPr/>
        </p:nvSpPr>
        <p:spPr>
          <a:xfrm>
            <a:off x="5693735" y="116958"/>
            <a:ext cx="3822405" cy="669851"/>
          </a:xfrm>
          <a:prstGeom prst="chevron">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0066"/>
                </a:solidFill>
              </a:rPr>
              <a:t>Questionaire</a:t>
            </a:r>
            <a:endParaRPr lang="en-US" sz="3200" b="1" dirty="0">
              <a:solidFill>
                <a:srgbClr val="000066"/>
              </a:solidFill>
            </a:endParaRPr>
          </a:p>
        </p:txBody>
      </p:sp>
    </p:spTree>
    <p:extLst>
      <p:ext uri="{BB962C8B-B14F-4D97-AF65-F5344CB8AC3E}">
        <p14:creationId xmlns:p14="http://schemas.microsoft.com/office/powerpoint/2010/main" val="936217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12344" y="402478"/>
            <a:ext cx="7511144" cy="914400"/>
          </a:xfrm>
        </p:spPr>
        <p:txBody>
          <a:bodyPr>
            <a:normAutofit/>
          </a:bodyPr>
          <a:lstStyle/>
          <a:p>
            <a:r>
              <a:rPr lang="en-US" sz="4400" dirty="0">
                <a:solidFill>
                  <a:srgbClr val="002060"/>
                </a:solidFill>
                <a:latin typeface="Helvetica" panose="020B0604020202020204" pitchFamily="34" charset="0"/>
              </a:rPr>
              <a:t>Census 2020</a:t>
            </a:r>
          </a:p>
        </p:txBody>
      </p:sp>
      <p:sp>
        <p:nvSpPr>
          <p:cNvPr id="3" name="TextBox 2"/>
          <p:cNvSpPr txBox="1"/>
          <p:nvPr/>
        </p:nvSpPr>
        <p:spPr>
          <a:xfrm>
            <a:off x="544983" y="1316878"/>
            <a:ext cx="8037778" cy="584775"/>
          </a:xfrm>
          <a:prstGeom prst="rect">
            <a:avLst/>
          </a:prstGeom>
          <a:noFill/>
          <a:ln>
            <a:noFill/>
          </a:ln>
        </p:spPr>
        <p:txBody>
          <a:bodyPr wrap="none" rtlCol="0">
            <a:spAutoFit/>
          </a:bodyPr>
          <a:lstStyle/>
          <a:p>
            <a:r>
              <a:rPr lang="en-US" sz="3200" b="1" dirty="0">
                <a:solidFill>
                  <a:srgbClr val="B48D00"/>
                </a:solidFill>
                <a:latin typeface="Helvetica" panose="020B0604020202020204" pitchFamily="34" charset="0"/>
              </a:rPr>
              <a:t>Census 2020 Adult Education Campaign</a:t>
            </a:r>
          </a:p>
        </p:txBody>
      </p:sp>
      <p:sp>
        <p:nvSpPr>
          <p:cNvPr id="2" name="TextBox 1"/>
          <p:cNvSpPr txBox="1"/>
          <p:nvPr/>
        </p:nvSpPr>
        <p:spPr>
          <a:xfrm>
            <a:off x="4694502" y="5278818"/>
            <a:ext cx="2954148" cy="553998"/>
          </a:xfrm>
          <a:prstGeom prst="rect">
            <a:avLst/>
          </a:prstGeom>
          <a:noFill/>
          <a:ln>
            <a:noFill/>
          </a:ln>
        </p:spPr>
        <p:txBody>
          <a:bodyPr wrap="square" rtlCol="0">
            <a:spAutoFit/>
          </a:bodyPr>
          <a:lstStyle/>
          <a:p>
            <a:pPr lvl="1"/>
            <a:r>
              <a:rPr lang="en-US" sz="3000" b="1" dirty="0">
                <a:solidFill>
                  <a:srgbClr val="B48D00"/>
                </a:solidFill>
                <a:latin typeface="Helvetica" panose="020B0604020202020204" pitchFamily="34" charset="0"/>
              </a:rPr>
              <a:t>Webinars</a:t>
            </a:r>
          </a:p>
        </p:txBody>
      </p:sp>
      <p:sp>
        <p:nvSpPr>
          <p:cNvPr id="6" name="TextBox 5"/>
          <p:cNvSpPr txBox="1"/>
          <p:nvPr/>
        </p:nvSpPr>
        <p:spPr>
          <a:xfrm>
            <a:off x="1479094" y="5278818"/>
            <a:ext cx="2577159" cy="553998"/>
          </a:xfrm>
          <a:prstGeom prst="rect">
            <a:avLst/>
          </a:prstGeom>
          <a:noFill/>
          <a:ln>
            <a:noFill/>
          </a:ln>
        </p:spPr>
        <p:txBody>
          <a:bodyPr wrap="square" rtlCol="0">
            <a:spAutoFit/>
          </a:bodyPr>
          <a:lstStyle/>
          <a:p>
            <a:r>
              <a:rPr lang="en-US" sz="3000" b="1" dirty="0">
                <a:solidFill>
                  <a:srgbClr val="B48D00"/>
                </a:solidFill>
                <a:latin typeface="Helvetica" panose="020B0604020202020204" pitchFamily="34" charset="0"/>
              </a:rPr>
              <a:t>Census Kits</a:t>
            </a:r>
          </a:p>
        </p:txBody>
      </p:sp>
      <p:sp>
        <p:nvSpPr>
          <p:cNvPr id="7" name="TextBox 6"/>
          <p:cNvSpPr txBox="1"/>
          <p:nvPr/>
        </p:nvSpPr>
        <p:spPr>
          <a:xfrm>
            <a:off x="1479094" y="5855005"/>
            <a:ext cx="3855567" cy="553998"/>
          </a:xfrm>
          <a:prstGeom prst="rect">
            <a:avLst/>
          </a:prstGeom>
          <a:noFill/>
          <a:ln>
            <a:noFill/>
          </a:ln>
        </p:spPr>
        <p:txBody>
          <a:bodyPr wrap="square" rtlCol="0">
            <a:spAutoFit/>
          </a:bodyPr>
          <a:lstStyle/>
          <a:p>
            <a:r>
              <a:rPr lang="en-US" sz="3000" b="1" dirty="0">
                <a:solidFill>
                  <a:srgbClr val="B48D00"/>
                </a:solidFill>
                <a:latin typeface="Helvetica" panose="020B0604020202020204" pitchFamily="34" charset="0"/>
              </a:rPr>
              <a:t>Lesson Plans</a:t>
            </a:r>
          </a:p>
        </p:txBody>
      </p:sp>
      <p:sp>
        <p:nvSpPr>
          <p:cNvPr id="8" name="TextBox 7"/>
          <p:cNvSpPr txBox="1"/>
          <p:nvPr/>
        </p:nvSpPr>
        <p:spPr>
          <a:xfrm>
            <a:off x="4694502" y="5863593"/>
            <a:ext cx="2871457" cy="553998"/>
          </a:xfrm>
          <a:prstGeom prst="rect">
            <a:avLst/>
          </a:prstGeom>
          <a:noFill/>
          <a:ln>
            <a:noFill/>
          </a:ln>
        </p:spPr>
        <p:txBody>
          <a:bodyPr wrap="square" rtlCol="0">
            <a:spAutoFit/>
          </a:bodyPr>
          <a:lstStyle/>
          <a:p>
            <a:pPr lvl="1"/>
            <a:r>
              <a:rPr lang="en-US" sz="3000" b="1" dirty="0">
                <a:solidFill>
                  <a:srgbClr val="B48D00"/>
                </a:solidFill>
                <a:latin typeface="Helvetica" panose="020B0604020202020204" pitchFamily="34" charset="0"/>
              </a:rPr>
              <a:t>Resources</a:t>
            </a:r>
          </a:p>
        </p:txBody>
      </p:sp>
      <p:sp>
        <p:nvSpPr>
          <p:cNvPr id="5" name="Rectangle 4"/>
          <p:cNvSpPr/>
          <p:nvPr/>
        </p:nvSpPr>
        <p:spPr>
          <a:xfrm>
            <a:off x="2414277" y="6401308"/>
            <a:ext cx="4299190" cy="369332"/>
          </a:xfrm>
          <a:prstGeom prst="rect">
            <a:avLst/>
          </a:prstGeom>
        </p:spPr>
        <p:txBody>
          <a:bodyPr wrap="none">
            <a:spAutoFit/>
          </a:bodyPr>
          <a:lstStyle/>
          <a:p>
            <a:r>
              <a:rPr lang="en-US" dirty="0">
                <a:hlinkClick r:id="rId4"/>
              </a:rPr>
              <a:t>https://floridaliteracy.org/2020census.html</a:t>
            </a:r>
            <a:r>
              <a:rPr lang="en-US" dirty="0"/>
              <a:t> </a:t>
            </a:r>
          </a:p>
        </p:txBody>
      </p:sp>
      <p:pic>
        <p:nvPicPr>
          <p:cNvPr id="9" name="Picture 8"/>
          <p:cNvPicPr>
            <a:picLocks noChangeAspect="1"/>
          </p:cNvPicPr>
          <p:nvPr/>
        </p:nvPicPr>
        <p:blipFill>
          <a:blip r:embed="rId5" cstate="print"/>
          <a:stretch>
            <a:fillRect/>
          </a:stretch>
        </p:blipFill>
        <p:spPr>
          <a:xfrm>
            <a:off x="1704600" y="2064006"/>
            <a:ext cx="5718544" cy="2853175"/>
          </a:xfrm>
          <a:prstGeom prst="rect">
            <a:avLst/>
          </a:prstGeom>
        </p:spPr>
      </p:pic>
    </p:spTree>
    <p:custDataLst>
      <p:tags r:id="rId1"/>
    </p:custDataLst>
    <p:extLst>
      <p:ext uri="{BB962C8B-B14F-4D97-AF65-F5344CB8AC3E}">
        <p14:creationId xmlns:p14="http://schemas.microsoft.com/office/powerpoint/2010/main" val="4168889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37CFFB43-413A-4F1C-973D-5FC4559E30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3097" y="77086"/>
            <a:ext cx="5178707" cy="6703828"/>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66"/>
                </a:solidFill>
              </a:rPr>
              <a:t>Focus of the lessons plans</a:t>
            </a:r>
          </a:p>
        </p:txBody>
      </p:sp>
      <p:sp>
        <p:nvSpPr>
          <p:cNvPr id="3" name="Content Placeholder 2"/>
          <p:cNvSpPr>
            <a:spLocks noGrp="1"/>
          </p:cNvSpPr>
          <p:nvPr>
            <p:ph idx="1"/>
          </p:nvPr>
        </p:nvSpPr>
        <p:spPr/>
        <p:txBody>
          <a:bodyPr>
            <a:normAutofit/>
          </a:bodyPr>
          <a:lstStyle/>
          <a:p>
            <a:r>
              <a:rPr lang="en-US" sz="2400" dirty="0">
                <a:solidFill>
                  <a:srgbClr val="000066"/>
                </a:solidFill>
              </a:rPr>
              <a:t>What is the Census</a:t>
            </a:r>
          </a:p>
          <a:p>
            <a:r>
              <a:rPr lang="en-US" sz="2400" dirty="0">
                <a:solidFill>
                  <a:srgbClr val="000066"/>
                </a:solidFill>
              </a:rPr>
              <a:t>Why it’s important</a:t>
            </a:r>
          </a:p>
          <a:p>
            <a:r>
              <a:rPr lang="en-US" sz="2400" dirty="0">
                <a:solidFill>
                  <a:srgbClr val="000066"/>
                </a:solidFill>
              </a:rPr>
              <a:t>Who is counted</a:t>
            </a:r>
          </a:p>
          <a:p>
            <a:r>
              <a:rPr lang="en-US" sz="2400" dirty="0">
                <a:solidFill>
                  <a:srgbClr val="000066"/>
                </a:solidFill>
              </a:rPr>
              <a:t> Your privacy is protected</a:t>
            </a:r>
          </a:p>
          <a:p>
            <a:r>
              <a:rPr lang="en-US" sz="2400" dirty="0">
                <a:solidFill>
                  <a:srgbClr val="000066"/>
                </a:solidFill>
              </a:rPr>
              <a:t>How to take the questionnaire</a:t>
            </a:r>
          </a:p>
          <a:p>
            <a:r>
              <a:rPr lang="en-US" sz="2400" dirty="0">
                <a:solidFill>
                  <a:srgbClr val="000066"/>
                </a:solidFill>
              </a:rPr>
              <a:t>It’s available in multiple languages </a:t>
            </a:r>
          </a:p>
          <a:p>
            <a:r>
              <a:rPr lang="en-US" sz="2400" dirty="0">
                <a:solidFill>
                  <a:srgbClr val="000066"/>
                </a:solidFill>
              </a:rPr>
              <a:t>What questions are asked on the form</a:t>
            </a:r>
            <a:endParaRPr lang="en-US" sz="2800" b="1" dirty="0">
              <a:solidFill>
                <a:srgbClr val="000066"/>
              </a:solidFill>
            </a:endParaRPr>
          </a:p>
        </p:txBody>
      </p:sp>
      <p:cxnSp>
        <p:nvCxnSpPr>
          <p:cNvPr id="4" name="Straight Connector 3">
            <a:extLst>
              <a:ext uri="{FF2B5EF4-FFF2-40B4-BE49-F238E27FC236}">
                <a16:creationId xmlns:a16="http://schemas.microsoft.com/office/drawing/2014/main" id="{BFBB9C8E-0C6F-4E59-8B9F-41B3003745B2}"/>
              </a:ext>
            </a:extLst>
          </p:cNvPr>
          <p:cNvCxnSpPr>
            <a:cxnSpLocks/>
          </p:cNvCxnSpPr>
          <p:nvPr/>
        </p:nvCxnSpPr>
        <p:spPr>
          <a:xfrm>
            <a:off x="799918" y="1009510"/>
            <a:ext cx="7889358" cy="0"/>
          </a:xfrm>
          <a:prstGeom prst="line">
            <a:avLst/>
          </a:prstGeom>
          <a:ln w="76200">
            <a:solidFill>
              <a:srgbClr val="C050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436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66"/>
                </a:solidFill>
              </a:rPr>
              <a:t>Where to find Census information and lesson plans</a:t>
            </a:r>
          </a:p>
        </p:txBody>
      </p:sp>
      <p:sp>
        <p:nvSpPr>
          <p:cNvPr id="3" name="Content Placeholder 2"/>
          <p:cNvSpPr>
            <a:spLocks noGrp="1"/>
          </p:cNvSpPr>
          <p:nvPr>
            <p:ph idx="1"/>
          </p:nvPr>
        </p:nvSpPr>
        <p:spPr/>
        <p:txBody>
          <a:bodyPr>
            <a:normAutofit/>
          </a:bodyPr>
          <a:lstStyle/>
          <a:p>
            <a:r>
              <a:rPr lang="en-US" sz="2800" dirty="0">
                <a:solidFill>
                  <a:srgbClr val="000066"/>
                </a:solidFill>
                <a:latin typeface="+mn-lt"/>
              </a:rPr>
              <a:t>Florida Literacy Coalition Census information and lesson plans</a:t>
            </a:r>
          </a:p>
          <a:p>
            <a:pPr lvl="1"/>
            <a:r>
              <a:rPr lang="en-US" sz="2000" u="sng" dirty="0">
                <a:latin typeface="+mn-lt"/>
                <a:hlinkClick r:id="rId2"/>
              </a:rPr>
              <a:t>https://floridaliteracy.org/2020census.html</a:t>
            </a:r>
            <a:endParaRPr lang="en-US" sz="2000" u="sng" dirty="0">
              <a:latin typeface="+mn-lt"/>
            </a:endParaRPr>
          </a:p>
          <a:p>
            <a:r>
              <a:rPr lang="en-US" sz="2800" dirty="0">
                <a:solidFill>
                  <a:srgbClr val="000066"/>
                </a:solidFill>
                <a:latin typeface="+mn-lt"/>
              </a:rPr>
              <a:t>Census flyer</a:t>
            </a:r>
          </a:p>
          <a:p>
            <a:pPr lvl="1"/>
            <a:r>
              <a:rPr lang="en-US" sz="2000" u="sng" dirty="0">
                <a:latin typeface="+mn-lt"/>
                <a:hlinkClick r:id="rId3"/>
              </a:rPr>
              <a:t>https://floridaliteracy.org/censustoolkit/Census%20Toolkit%20flyer.pdf</a:t>
            </a:r>
            <a:endParaRPr lang="en-US" sz="2000" u="sng" dirty="0">
              <a:latin typeface="+mn-lt"/>
            </a:endParaRPr>
          </a:p>
          <a:p>
            <a:r>
              <a:rPr lang="en-US" sz="2800" dirty="0">
                <a:solidFill>
                  <a:srgbClr val="000066"/>
                </a:solidFill>
                <a:latin typeface="+mn-lt"/>
              </a:rPr>
              <a:t>Census website</a:t>
            </a:r>
          </a:p>
          <a:p>
            <a:pPr lvl="1"/>
            <a:r>
              <a:rPr lang="en-US" sz="2000" u="sng" dirty="0">
                <a:latin typeface="+mn-lt"/>
                <a:hlinkClick r:id="rId4"/>
              </a:rPr>
              <a:t>https://2020census.gov</a:t>
            </a:r>
            <a:endParaRPr lang="en-US" sz="2000" dirty="0">
              <a:latin typeface="+mn-lt"/>
            </a:endParaRPr>
          </a:p>
          <a:p>
            <a:r>
              <a:rPr lang="en-US" sz="2800" dirty="0">
                <a:solidFill>
                  <a:srgbClr val="000066"/>
                </a:solidFill>
                <a:latin typeface="+mn-lt"/>
              </a:rPr>
              <a:t>Census Questionnaire</a:t>
            </a:r>
          </a:p>
          <a:p>
            <a:pPr lvl="2"/>
            <a:r>
              <a:rPr lang="en-US" sz="1800" dirty="0">
                <a:latin typeface="+mn-lt"/>
                <a:hlinkClick r:id="rId5"/>
              </a:rPr>
              <a:t>https://my2020census.gov/</a:t>
            </a:r>
            <a:endParaRPr lang="en-US" sz="1800" dirty="0">
              <a:latin typeface="+mn-lt"/>
            </a:endParaRPr>
          </a:p>
          <a:p>
            <a:pPr lvl="1"/>
            <a:endParaRPr lang="en-US" dirty="0"/>
          </a:p>
          <a:p>
            <a:endParaRPr lang="en-US" dirty="0"/>
          </a:p>
          <a:p>
            <a:endParaRPr lang="en-US" dirty="0">
              <a:solidFill>
                <a:schemeClr val="tx1"/>
              </a:solidFill>
              <a:hlinkClick r:id="rId2"/>
            </a:endParaRPr>
          </a:p>
          <a:p>
            <a:endParaRPr lang="en-US" dirty="0">
              <a:solidFill>
                <a:schemeClr val="tx1"/>
              </a:solidFill>
              <a:hlinkClick r:id="rId2"/>
            </a:endParaRPr>
          </a:p>
        </p:txBody>
      </p:sp>
      <p:cxnSp>
        <p:nvCxnSpPr>
          <p:cNvPr id="4" name="Straight Connector 3">
            <a:extLst>
              <a:ext uri="{FF2B5EF4-FFF2-40B4-BE49-F238E27FC236}">
                <a16:creationId xmlns:a16="http://schemas.microsoft.com/office/drawing/2014/main" id="{96A55535-FD65-4923-B27A-B37E04650FF4}"/>
              </a:ext>
            </a:extLst>
          </p:cNvPr>
          <p:cNvCxnSpPr>
            <a:cxnSpLocks/>
          </p:cNvCxnSpPr>
          <p:nvPr/>
        </p:nvCxnSpPr>
        <p:spPr>
          <a:xfrm>
            <a:off x="627321" y="1083622"/>
            <a:ext cx="7889358" cy="0"/>
          </a:xfrm>
          <a:prstGeom prst="line">
            <a:avLst/>
          </a:prstGeom>
          <a:ln w="76200">
            <a:solidFill>
              <a:srgbClr val="C050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2978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0B306A-D2E9-4557-8A9C-BD00459C2CD0}"/>
              </a:ext>
            </a:extLst>
          </p:cNvPr>
          <p:cNvSpPr>
            <a:spLocks noGrp="1"/>
          </p:cNvSpPr>
          <p:nvPr>
            <p:ph type="title"/>
          </p:nvPr>
        </p:nvSpPr>
        <p:spPr>
          <a:xfrm>
            <a:off x="152400" y="76200"/>
            <a:ext cx="8839201" cy="914400"/>
          </a:xfrm>
        </p:spPr>
        <p:txBody>
          <a:bodyPr>
            <a:normAutofit/>
          </a:bodyPr>
          <a:lstStyle/>
          <a:p>
            <a:r>
              <a:rPr lang="en-US" sz="4000" dirty="0">
                <a:solidFill>
                  <a:srgbClr val="000066"/>
                </a:solidFill>
              </a:rPr>
              <a:t>Presenters</a:t>
            </a:r>
          </a:p>
        </p:txBody>
      </p:sp>
      <p:pic>
        <p:nvPicPr>
          <p:cNvPr id="2" name="Picture 1"/>
          <p:cNvPicPr>
            <a:picLocks noChangeAspect="1"/>
          </p:cNvPicPr>
          <p:nvPr/>
        </p:nvPicPr>
        <p:blipFill>
          <a:blip r:embed="rId3"/>
          <a:stretch>
            <a:fillRect/>
          </a:stretch>
        </p:blipFill>
        <p:spPr>
          <a:xfrm>
            <a:off x="1507346" y="2237853"/>
            <a:ext cx="1986709" cy="2384051"/>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2405" t="10919" r="10132" b="26962"/>
          <a:stretch/>
        </p:blipFill>
        <p:spPr>
          <a:xfrm>
            <a:off x="5628370" y="2232101"/>
            <a:ext cx="1986709" cy="2389803"/>
          </a:xfrm>
          <a:prstGeom prst="rect">
            <a:avLst/>
          </a:prstGeom>
        </p:spPr>
      </p:pic>
      <p:sp>
        <p:nvSpPr>
          <p:cNvPr id="5" name="Rectangle 4"/>
          <p:cNvSpPr/>
          <p:nvPr/>
        </p:nvSpPr>
        <p:spPr>
          <a:xfrm>
            <a:off x="869386" y="5098957"/>
            <a:ext cx="3262628" cy="1015663"/>
          </a:xfrm>
          <a:prstGeom prst="rect">
            <a:avLst/>
          </a:prstGeom>
        </p:spPr>
        <p:txBody>
          <a:bodyPr wrap="square">
            <a:spAutoFit/>
          </a:bodyPr>
          <a:lstStyle/>
          <a:p>
            <a:pPr algn="ctr"/>
            <a:r>
              <a:rPr lang="en-US" sz="2000" b="1" dirty="0">
                <a:solidFill>
                  <a:srgbClr val="C00000"/>
                </a:solidFill>
                <a:latin typeface="Helvetica" panose="020B0604020202020204" pitchFamily="34" charset="0"/>
              </a:rPr>
              <a:t>Greg Smith</a:t>
            </a:r>
            <a:br>
              <a:rPr lang="en-US" sz="2000" dirty="0">
                <a:solidFill>
                  <a:srgbClr val="C00000"/>
                </a:solidFill>
                <a:latin typeface="Helvetica" panose="020B0604020202020204" pitchFamily="34" charset="0"/>
              </a:rPr>
            </a:br>
            <a:r>
              <a:rPr lang="en-US" sz="2000" dirty="0">
                <a:solidFill>
                  <a:srgbClr val="C00000"/>
                </a:solidFill>
                <a:latin typeface="Helvetica" panose="020B0604020202020204" pitchFamily="34" charset="0"/>
              </a:rPr>
              <a:t>Florida Literacy Coalition</a:t>
            </a:r>
          </a:p>
          <a:p>
            <a:pPr algn="ctr"/>
            <a:r>
              <a:rPr lang="en-US" sz="2000" dirty="0">
                <a:solidFill>
                  <a:srgbClr val="C00000"/>
                </a:solidFill>
                <a:latin typeface="Helvetica" panose="020B0604020202020204" pitchFamily="34" charset="0"/>
              </a:rPr>
              <a:t>smithg@floridaliteracy.org</a:t>
            </a:r>
          </a:p>
        </p:txBody>
      </p:sp>
      <p:sp>
        <p:nvSpPr>
          <p:cNvPr id="7" name="Rectangle 6"/>
          <p:cNvSpPr/>
          <p:nvPr/>
        </p:nvSpPr>
        <p:spPr>
          <a:xfrm>
            <a:off x="4956825" y="5098957"/>
            <a:ext cx="3329797" cy="1323439"/>
          </a:xfrm>
          <a:prstGeom prst="rect">
            <a:avLst/>
          </a:prstGeom>
        </p:spPr>
        <p:txBody>
          <a:bodyPr wrap="square">
            <a:spAutoFit/>
          </a:bodyPr>
          <a:lstStyle/>
          <a:p>
            <a:pPr algn="ctr"/>
            <a:r>
              <a:rPr lang="en-US" sz="2000" b="1" dirty="0">
                <a:solidFill>
                  <a:srgbClr val="C00000"/>
                </a:solidFill>
                <a:latin typeface="Helvetica" panose="020B0604020202020204" pitchFamily="34" charset="0"/>
              </a:rPr>
              <a:t>Vania Aguilar</a:t>
            </a:r>
            <a:br>
              <a:rPr lang="en-US" sz="2000" b="1" dirty="0">
                <a:solidFill>
                  <a:srgbClr val="C00000"/>
                </a:solidFill>
                <a:latin typeface="Helvetica" panose="020B0604020202020204" pitchFamily="34" charset="0"/>
              </a:rPr>
            </a:br>
            <a:r>
              <a:rPr lang="en-US" sz="2000" dirty="0">
                <a:solidFill>
                  <a:srgbClr val="C00000"/>
                </a:solidFill>
                <a:latin typeface="Helvetica" panose="020B0604020202020204" pitchFamily="34" charset="0"/>
              </a:rPr>
              <a:t>ACE of Leon County &amp;</a:t>
            </a:r>
          </a:p>
          <a:p>
            <a:pPr algn="ctr"/>
            <a:r>
              <a:rPr lang="en-US" sz="2000" dirty="0">
                <a:solidFill>
                  <a:srgbClr val="C00000"/>
                </a:solidFill>
                <a:latin typeface="Helvetica" panose="020B0604020202020204" pitchFamily="34" charset="0"/>
              </a:rPr>
              <a:t>Florida State University</a:t>
            </a:r>
          </a:p>
          <a:p>
            <a:pPr algn="ctr"/>
            <a:r>
              <a:rPr lang="en-US" sz="2000" dirty="0">
                <a:solidFill>
                  <a:srgbClr val="C00000"/>
                </a:solidFill>
                <a:latin typeface="Helvetica" panose="020B0604020202020204" pitchFamily="34" charset="0"/>
              </a:rPr>
              <a:t>vania.aguilar@fsu.edu</a:t>
            </a:r>
          </a:p>
        </p:txBody>
      </p:sp>
      <p:cxnSp>
        <p:nvCxnSpPr>
          <p:cNvPr id="8" name="Straight Connector 7">
            <a:extLst>
              <a:ext uri="{FF2B5EF4-FFF2-40B4-BE49-F238E27FC236}">
                <a16:creationId xmlns:a16="http://schemas.microsoft.com/office/drawing/2014/main" id="{3D1566A0-5CF3-462C-9F0A-9B79FBF6484B}"/>
              </a:ext>
            </a:extLst>
          </p:cNvPr>
          <p:cNvCxnSpPr>
            <a:cxnSpLocks/>
          </p:cNvCxnSpPr>
          <p:nvPr/>
        </p:nvCxnSpPr>
        <p:spPr>
          <a:xfrm flipV="1">
            <a:off x="1168441" y="1585770"/>
            <a:ext cx="6807117" cy="65354"/>
          </a:xfrm>
          <a:prstGeom prst="line">
            <a:avLst/>
          </a:prstGeom>
          <a:ln w="76200">
            <a:solidFill>
              <a:srgbClr val="C0504D"/>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87292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66"/>
                </a:solidFill>
              </a:rPr>
              <a:t>Lesson plans and Activities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400" dirty="0">
                <a:solidFill>
                  <a:srgbClr val="000066"/>
                </a:solidFill>
              </a:rPr>
              <a:t>Beginners</a:t>
            </a:r>
          </a:p>
          <a:p>
            <a:pPr marL="397764" lvl="1" indent="0">
              <a:buNone/>
            </a:pPr>
            <a:r>
              <a:rPr lang="en-US" sz="1800" dirty="0">
                <a:solidFill>
                  <a:srgbClr val="000066"/>
                </a:solidFill>
              </a:rPr>
              <a:t>Activities include: video clip, reading with pictures and limited text along with questions, and dialogue practice.</a:t>
            </a:r>
          </a:p>
          <a:p>
            <a:pPr>
              <a:buFont typeface="Wingdings" panose="05000000000000000000" pitchFamily="2" charset="2"/>
              <a:buChar char="Ø"/>
            </a:pPr>
            <a:r>
              <a:rPr lang="en-US" sz="2400" dirty="0">
                <a:solidFill>
                  <a:srgbClr val="000066"/>
                </a:solidFill>
              </a:rPr>
              <a:t>Intermediate</a:t>
            </a:r>
          </a:p>
          <a:p>
            <a:pPr marL="397764" lvl="1" indent="0">
              <a:buNone/>
            </a:pPr>
            <a:r>
              <a:rPr lang="en-US" sz="1800" dirty="0">
                <a:solidFill>
                  <a:srgbClr val="000066"/>
                </a:solidFill>
              </a:rPr>
              <a:t>Activities include: video clip, reading along with questions, and a handout on step by step on how to complete the census questionnaire with key information on what to complete.</a:t>
            </a:r>
          </a:p>
          <a:p>
            <a:pPr>
              <a:buFont typeface="Wingdings" panose="05000000000000000000" pitchFamily="2" charset="2"/>
              <a:buChar char="Ø"/>
            </a:pPr>
            <a:r>
              <a:rPr lang="en-US" sz="2400" dirty="0">
                <a:solidFill>
                  <a:srgbClr val="000066"/>
                </a:solidFill>
              </a:rPr>
              <a:t>Advance</a:t>
            </a:r>
          </a:p>
          <a:p>
            <a:pPr marL="397764" lvl="1" indent="0">
              <a:buNone/>
            </a:pPr>
            <a:r>
              <a:rPr lang="en-US" sz="1800" dirty="0">
                <a:solidFill>
                  <a:srgbClr val="000066"/>
                </a:solidFill>
              </a:rPr>
              <a:t>Activities include: KWL activity, video clip, reading along with questions, and a handout on step by step on how to complete the census questionnaire with key information on what to complete.</a:t>
            </a:r>
          </a:p>
          <a:p>
            <a:pPr>
              <a:buFont typeface="Wingdings" panose="05000000000000000000" pitchFamily="2" charset="2"/>
              <a:buChar char="Ø"/>
            </a:pPr>
            <a:r>
              <a:rPr lang="en-US" sz="2400" dirty="0">
                <a:solidFill>
                  <a:srgbClr val="000066"/>
                </a:solidFill>
              </a:rPr>
              <a:t>Online classes</a:t>
            </a:r>
          </a:p>
          <a:p>
            <a:pPr marL="397764" lvl="1" indent="0">
              <a:buNone/>
            </a:pPr>
            <a:r>
              <a:rPr lang="en-US" sz="1800" dirty="0">
                <a:solidFill>
                  <a:srgbClr val="000066"/>
                </a:solidFill>
              </a:rPr>
              <a:t>A PowerPoint Presentation has been developed with the key information that needs to be shared with student along with a walkthrough a step by step walkthrough of the online survey</a:t>
            </a:r>
          </a:p>
          <a:p>
            <a:pPr marL="397764" lvl="1" indent="0">
              <a:buNone/>
            </a:pPr>
            <a:endParaRPr lang="en-US" dirty="0"/>
          </a:p>
        </p:txBody>
      </p:sp>
      <p:cxnSp>
        <p:nvCxnSpPr>
          <p:cNvPr id="4" name="Straight Connector 3">
            <a:extLst>
              <a:ext uri="{FF2B5EF4-FFF2-40B4-BE49-F238E27FC236}">
                <a16:creationId xmlns:a16="http://schemas.microsoft.com/office/drawing/2014/main" id="{BF4E067A-DBA2-4E46-B0BF-BABF39A3EA23}"/>
              </a:ext>
            </a:extLst>
          </p:cNvPr>
          <p:cNvCxnSpPr>
            <a:cxnSpLocks/>
          </p:cNvCxnSpPr>
          <p:nvPr/>
        </p:nvCxnSpPr>
        <p:spPr>
          <a:xfrm>
            <a:off x="627321" y="1064833"/>
            <a:ext cx="7889358" cy="0"/>
          </a:xfrm>
          <a:prstGeom prst="line">
            <a:avLst/>
          </a:prstGeom>
          <a:ln w="76200">
            <a:solidFill>
              <a:srgbClr val="C050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8367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D74E08E-9A03-4F54-9BCC-4BB8F288FFAD}"/>
              </a:ext>
            </a:extLst>
          </p:cNvPr>
          <p:cNvSpPr>
            <a:spLocks noGrp="1"/>
          </p:cNvSpPr>
          <p:nvPr>
            <p:ph type="title"/>
          </p:nvPr>
        </p:nvSpPr>
        <p:spPr/>
        <p:txBody>
          <a:bodyPr/>
          <a:lstStyle/>
          <a:p>
            <a:endParaRPr lang="en-US"/>
          </a:p>
        </p:txBody>
      </p:sp>
      <p:sp>
        <p:nvSpPr>
          <p:cNvPr id="8" name="Title 3">
            <a:extLst>
              <a:ext uri="{FF2B5EF4-FFF2-40B4-BE49-F238E27FC236}">
                <a16:creationId xmlns:a16="http://schemas.microsoft.com/office/drawing/2014/main" id="{706C189A-5539-42DD-9B4B-A459A122057F}"/>
              </a:ext>
            </a:extLst>
          </p:cNvPr>
          <p:cNvSpPr txBox="1">
            <a:spLocks/>
          </p:cNvSpPr>
          <p:nvPr/>
        </p:nvSpPr>
        <p:spPr>
          <a:xfrm>
            <a:off x="685800" y="2556312"/>
            <a:ext cx="7772400" cy="1470025"/>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000" b="1" kern="1200">
                <a:solidFill>
                  <a:schemeClr val="bg1"/>
                </a:solidFill>
                <a:effectLst/>
                <a:latin typeface="EnzoOT-Bold"/>
                <a:ea typeface="+mj-ea"/>
                <a:cs typeface="EnzoOT-Bold"/>
              </a:defRPr>
            </a:lvl1pPr>
          </a:lstStyle>
          <a:p>
            <a:r>
              <a:rPr lang="en-US" sz="4400">
                <a:solidFill>
                  <a:srgbClr val="000066"/>
                </a:solidFill>
              </a:rPr>
              <a:t>Lesson plans walkthrough</a:t>
            </a:r>
            <a:endParaRPr lang="en-US" sz="4400" dirty="0">
              <a:solidFill>
                <a:srgbClr val="000066"/>
              </a:solidFill>
            </a:endParaRPr>
          </a:p>
        </p:txBody>
      </p:sp>
    </p:spTree>
    <p:extLst>
      <p:ext uri="{BB962C8B-B14F-4D97-AF65-F5344CB8AC3E}">
        <p14:creationId xmlns:p14="http://schemas.microsoft.com/office/powerpoint/2010/main" val="2820776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0066"/>
                </a:solidFill>
              </a:rPr>
              <a:t>Beginners</a:t>
            </a:r>
          </a:p>
        </p:txBody>
      </p:sp>
      <p:sp>
        <p:nvSpPr>
          <p:cNvPr id="3" name="Content Placeholder 2"/>
          <p:cNvSpPr>
            <a:spLocks noGrp="1"/>
          </p:cNvSpPr>
          <p:nvPr>
            <p:ph idx="1"/>
          </p:nvPr>
        </p:nvSpPr>
        <p:spPr/>
        <p:txBody>
          <a:bodyPr>
            <a:normAutofit/>
          </a:bodyPr>
          <a:lstStyle/>
          <a:p>
            <a:r>
              <a:rPr lang="en-US" sz="2400" dirty="0">
                <a:solidFill>
                  <a:srgbClr val="000066"/>
                </a:solidFill>
              </a:rPr>
              <a:t>There is a lot of information for this level to understand everything</a:t>
            </a:r>
          </a:p>
          <a:p>
            <a:r>
              <a:rPr lang="en-US" sz="2400" dirty="0">
                <a:solidFill>
                  <a:srgbClr val="000066"/>
                </a:solidFill>
              </a:rPr>
              <a:t>Break the information into smaller sections</a:t>
            </a:r>
          </a:p>
          <a:p>
            <a:r>
              <a:rPr lang="en-US" sz="2400" dirty="0">
                <a:solidFill>
                  <a:srgbClr val="000066"/>
                </a:solidFill>
              </a:rPr>
              <a:t>Use as many visuals as possible</a:t>
            </a:r>
          </a:p>
          <a:p>
            <a:r>
              <a:rPr lang="en-US" sz="2400" dirty="0">
                <a:solidFill>
                  <a:srgbClr val="000066"/>
                </a:solidFill>
              </a:rPr>
              <a:t>Encourage students to visit the Census website and get the information in their own language</a:t>
            </a:r>
          </a:p>
          <a:p>
            <a:r>
              <a:rPr lang="en-US" sz="2400" dirty="0">
                <a:solidFill>
                  <a:srgbClr val="000066"/>
                </a:solidFill>
              </a:rPr>
              <a:t>Introduce the information in class with the videos and handouts.</a:t>
            </a:r>
          </a:p>
          <a:p>
            <a:r>
              <a:rPr lang="en-US" sz="2400" dirty="0">
                <a:solidFill>
                  <a:srgbClr val="000066"/>
                </a:solidFill>
              </a:rPr>
              <a:t>Break class into groups to cover the information</a:t>
            </a:r>
          </a:p>
          <a:p>
            <a:r>
              <a:rPr lang="en-US" sz="2400" dirty="0">
                <a:solidFill>
                  <a:srgbClr val="000066"/>
                </a:solidFill>
              </a:rPr>
              <a:t>Practice dialogue with your students so that they feel more confident answering the census questionnaire</a:t>
            </a:r>
          </a:p>
        </p:txBody>
      </p:sp>
      <p:cxnSp>
        <p:nvCxnSpPr>
          <p:cNvPr id="4" name="Straight Connector 3">
            <a:extLst>
              <a:ext uri="{FF2B5EF4-FFF2-40B4-BE49-F238E27FC236}">
                <a16:creationId xmlns:a16="http://schemas.microsoft.com/office/drawing/2014/main" id="{8B3D981F-6737-484B-A78F-7D49F02B72F2}"/>
              </a:ext>
            </a:extLst>
          </p:cNvPr>
          <p:cNvCxnSpPr>
            <a:cxnSpLocks/>
          </p:cNvCxnSpPr>
          <p:nvPr/>
        </p:nvCxnSpPr>
        <p:spPr>
          <a:xfrm>
            <a:off x="705973" y="945836"/>
            <a:ext cx="7889358" cy="0"/>
          </a:xfrm>
          <a:prstGeom prst="line">
            <a:avLst/>
          </a:prstGeom>
          <a:ln w="76200">
            <a:solidFill>
              <a:srgbClr val="C050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2810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66"/>
                </a:solidFill>
              </a:rPr>
              <a:t>Intermediate</a:t>
            </a:r>
          </a:p>
        </p:txBody>
      </p:sp>
      <p:sp>
        <p:nvSpPr>
          <p:cNvPr id="3" name="Content Placeholder 2"/>
          <p:cNvSpPr>
            <a:spLocks noGrp="1"/>
          </p:cNvSpPr>
          <p:nvPr>
            <p:ph idx="1"/>
          </p:nvPr>
        </p:nvSpPr>
        <p:spPr/>
        <p:txBody>
          <a:bodyPr>
            <a:normAutofit/>
          </a:bodyPr>
          <a:lstStyle/>
          <a:p>
            <a:r>
              <a:rPr lang="en-US" sz="2400" dirty="0">
                <a:solidFill>
                  <a:srgbClr val="000066"/>
                </a:solidFill>
                <a:latin typeface="+mn-lt"/>
              </a:rPr>
              <a:t>This group has more command of the English language but the information should still be broken  into smaller sections</a:t>
            </a:r>
          </a:p>
          <a:p>
            <a:r>
              <a:rPr lang="en-US" sz="2400" dirty="0">
                <a:solidFill>
                  <a:srgbClr val="000066"/>
                </a:solidFill>
                <a:latin typeface="+mn-lt"/>
              </a:rPr>
              <a:t>Encourage students to visit the Census website and get the information in their own language</a:t>
            </a:r>
          </a:p>
          <a:p>
            <a:r>
              <a:rPr lang="en-US" sz="2400" dirty="0">
                <a:solidFill>
                  <a:srgbClr val="000066"/>
                </a:solidFill>
                <a:latin typeface="+mn-lt"/>
              </a:rPr>
              <a:t>Introduce the information in class with the videos and handouts.</a:t>
            </a:r>
          </a:p>
          <a:p>
            <a:r>
              <a:rPr lang="en-US" sz="2400" dirty="0">
                <a:solidFill>
                  <a:srgbClr val="000066"/>
                </a:solidFill>
                <a:latin typeface="+mn-lt"/>
              </a:rPr>
              <a:t>Practice the walkthrough of the on-line census questionnaire</a:t>
            </a:r>
          </a:p>
        </p:txBody>
      </p:sp>
      <p:cxnSp>
        <p:nvCxnSpPr>
          <p:cNvPr id="4" name="Straight Connector 3">
            <a:extLst>
              <a:ext uri="{FF2B5EF4-FFF2-40B4-BE49-F238E27FC236}">
                <a16:creationId xmlns:a16="http://schemas.microsoft.com/office/drawing/2014/main" id="{C35E07C7-68EE-49A5-A72F-F6B6E3EEB8FF}"/>
              </a:ext>
            </a:extLst>
          </p:cNvPr>
          <p:cNvCxnSpPr>
            <a:cxnSpLocks/>
          </p:cNvCxnSpPr>
          <p:nvPr/>
        </p:nvCxnSpPr>
        <p:spPr>
          <a:xfrm>
            <a:off x="705973" y="945836"/>
            <a:ext cx="7889358" cy="0"/>
          </a:xfrm>
          <a:prstGeom prst="line">
            <a:avLst/>
          </a:prstGeom>
          <a:ln w="76200">
            <a:solidFill>
              <a:srgbClr val="C050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4792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66"/>
                </a:solidFill>
              </a:rPr>
              <a:t>Advanced</a:t>
            </a:r>
          </a:p>
        </p:txBody>
      </p:sp>
      <p:sp>
        <p:nvSpPr>
          <p:cNvPr id="3" name="Content Placeholder 2"/>
          <p:cNvSpPr>
            <a:spLocks noGrp="1"/>
          </p:cNvSpPr>
          <p:nvPr>
            <p:ph idx="1"/>
          </p:nvPr>
        </p:nvSpPr>
        <p:spPr/>
        <p:txBody>
          <a:bodyPr/>
          <a:lstStyle/>
          <a:p>
            <a:r>
              <a:rPr lang="en-US" sz="2400" dirty="0">
                <a:solidFill>
                  <a:srgbClr val="000066"/>
                </a:solidFill>
                <a:latin typeface="+mn-lt"/>
              </a:rPr>
              <a:t>Students in the advanced level normally are able to have more discussion and conversations.</a:t>
            </a:r>
          </a:p>
          <a:p>
            <a:r>
              <a:rPr lang="en-US" sz="2400" dirty="0">
                <a:solidFill>
                  <a:srgbClr val="000066"/>
                </a:solidFill>
                <a:latin typeface="+mn-lt"/>
              </a:rPr>
              <a:t>Use the KWL approach; worksheet is included; this will give you a good idea of what they need know and what else to cover</a:t>
            </a:r>
          </a:p>
          <a:p>
            <a:r>
              <a:rPr lang="en-US" sz="2400" dirty="0">
                <a:solidFill>
                  <a:srgbClr val="000066"/>
                </a:solidFill>
                <a:latin typeface="+mn-lt"/>
              </a:rPr>
              <a:t>A longer reading comprehension activity has been developed for this group</a:t>
            </a:r>
          </a:p>
          <a:p>
            <a:r>
              <a:rPr lang="en-US" sz="2400" dirty="0">
                <a:solidFill>
                  <a:srgbClr val="000066"/>
                </a:solidFill>
                <a:latin typeface="+mn-lt"/>
              </a:rPr>
              <a:t>Introduce more information with video link listed on the lesson plan.</a:t>
            </a:r>
          </a:p>
          <a:p>
            <a:r>
              <a:rPr lang="en-US" sz="2400" dirty="0">
                <a:solidFill>
                  <a:srgbClr val="000066"/>
                </a:solidFill>
                <a:latin typeface="+mn-lt"/>
              </a:rPr>
              <a:t>Practice the walkthrough of the on-line census questionnaire</a:t>
            </a:r>
          </a:p>
          <a:p>
            <a:endParaRPr lang="en-US" dirty="0"/>
          </a:p>
        </p:txBody>
      </p:sp>
      <p:cxnSp>
        <p:nvCxnSpPr>
          <p:cNvPr id="4" name="Straight Connector 3">
            <a:extLst>
              <a:ext uri="{FF2B5EF4-FFF2-40B4-BE49-F238E27FC236}">
                <a16:creationId xmlns:a16="http://schemas.microsoft.com/office/drawing/2014/main" id="{55BA1D7C-00D9-4290-AAA9-2190D25919F5}"/>
              </a:ext>
            </a:extLst>
          </p:cNvPr>
          <p:cNvCxnSpPr>
            <a:cxnSpLocks/>
          </p:cNvCxnSpPr>
          <p:nvPr/>
        </p:nvCxnSpPr>
        <p:spPr>
          <a:xfrm>
            <a:off x="705973" y="945836"/>
            <a:ext cx="7889358" cy="0"/>
          </a:xfrm>
          <a:prstGeom prst="line">
            <a:avLst/>
          </a:prstGeom>
          <a:ln w="76200">
            <a:solidFill>
              <a:srgbClr val="C050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3037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66"/>
                </a:solidFill>
              </a:rPr>
              <a:t>Online teaching</a:t>
            </a:r>
          </a:p>
        </p:txBody>
      </p:sp>
      <p:sp>
        <p:nvSpPr>
          <p:cNvPr id="3" name="Content Placeholder 2"/>
          <p:cNvSpPr>
            <a:spLocks noGrp="1"/>
          </p:cNvSpPr>
          <p:nvPr>
            <p:ph idx="1"/>
          </p:nvPr>
        </p:nvSpPr>
        <p:spPr/>
        <p:txBody>
          <a:bodyPr>
            <a:normAutofit/>
          </a:bodyPr>
          <a:lstStyle/>
          <a:p>
            <a:r>
              <a:rPr lang="en-US" sz="2400" dirty="0">
                <a:solidFill>
                  <a:srgbClr val="000066"/>
                </a:solidFill>
                <a:latin typeface="+mn-lt"/>
              </a:rPr>
              <a:t>PowerPoint will be found on the website along with all the lesson plans</a:t>
            </a:r>
          </a:p>
          <a:p>
            <a:r>
              <a:rPr lang="en-US" sz="2400" dirty="0">
                <a:solidFill>
                  <a:srgbClr val="000066"/>
                </a:solidFill>
                <a:latin typeface="+mn-lt"/>
              </a:rPr>
              <a:t>This can be shared through media such as: Edmodo, Google hangouts, email, etc.</a:t>
            </a:r>
          </a:p>
          <a:p>
            <a:r>
              <a:rPr lang="en-US" sz="2400" dirty="0">
                <a:solidFill>
                  <a:srgbClr val="000066"/>
                </a:solidFill>
                <a:latin typeface="+mn-lt"/>
              </a:rPr>
              <a:t>Recorded sessions through Zoom, Join.me, Skype, etc.</a:t>
            </a:r>
          </a:p>
          <a:p>
            <a:r>
              <a:rPr lang="en-US" sz="2400" dirty="0">
                <a:solidFill>
                  <a:srgbClr val="000066"/>
                </a:solidFill>
                <a:latin typeface="+mn-lt"/>
              </a:rPr>
              <a:t>Do you have different ways to share with information.</a:t>
            </a:r>
          </a:p>
        </p:txBody>
      </p:sp>
      <p:cxnSp>
        <p:nvCxnSpPr>
          <p:cNvPr id="4" name="Straight Connector 3">
            <a:extLst>
              <a:ext uri="{FF2B5EF4-FFF2-40B4-BE49-F238E27FC236}">
                <a16:creationId xmlns:a16="http://schemas.microsoft.com/office/drawing/2014/main" id="{305194E0-5A81-4908-AE1E-59CA47FAA1FE}"/>
              </a:ext>
            </a:extLst>
          </p:cNvPr>
          <p:cNvCxnSpPr>
            <a:cxnSpLocks/>
          </p:cNvCxnSpPr>
          <p:nvPr/>
        </p:nvCxnSpPr>
        <p:spPr>
          <a:xfrm>
            <a:off x="705973" y="945836"/>
            <a:ext cx="7889358" cy="0"/>
          </a:xfrm>
          <a:prstGeom prst="line">
            <a:avLst/>
          </a:prstGeom>
          <a:ln w="76200">
            <a:solidFill>
              <a:srgbClr val="C050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0638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66"/>
                </a:solidFill>
              </a:rPr>
              <a:t>Resources</a:t>
            </a:r>
          </a:p>
        </p:txBody>
      </p:sp>
      <p:sp>
        <p:nvSpPr>
          <p:cNvPr id="3" name="Content Placeholder 2"/>
          <p:cNvSpPr>
            <a:spLocks noGrp="1"/>
          </p:cNvSpPr>
          <p:nvPr>
            <p:ph idx="1"/>
          </p:nvPr>
        </p:nvSpPr>
        <p:spPr/>
        <p:txBody>
          <a:bodyPr/>
          <a:lstStyle/>
          <a:p>
            <a:r>
              <a:rPr lang="en-US" sz="2400" dirty="0">
                <a:solidFill>
                  <a:srgbClr val="000066"/>
                </a:solidFill>
                <a:latin typeface="+mn-lt"/>
              </a:rPr>
              <a:t>Information</a:t>
            </a:r>
          </a:p>
          <a:p>
            <a:pPr lvl="1"/>
            <a:r>
              <a:rPr lang="en-US" sz="1800" u="sng" dirty="0">
                <a:latin typeface="+mn-lt"/>
                <a:hlinkClick r:id="rId2"/>
              </a:rPr>
              <a:t>https://2020census.gov</a:t>
            </a:r>
            <a:endParaRPr lang="en-US" sz="1800" dirty="0">
              <a:latin typeface="+mn-lt"/>
            </a:endParaRPr>
          </a:p>
          <a:p>
            <a:pPr lvl="1"/>
            <a:r>
              <a:rPr lang="en-US" sz="1800" u="sng" dirty="0">
                <a:latin typeface="+mn-lt"/>
                <a:hlinkClick r:id="rId3"/>
              </a:rPr>
              <a:t>https://floridaliteracy.org/2020census.html</a:t>
            </a:r>
            <a:endParaRPr lang="en-US" sz="1800" u="sng" dirty="0">
              <a:latin typeface="+mn-lt"/>
            </a:endParaRPr>
          </a:p>
          <a:p>
            <a:r>
              <a:rPr lang="en-US" sz="2400" dirty="0">
                <a:solidFill>
                  <a:srgbClr val="000066"/>
                </a:solidFill>
                <a:latin typeface="+mn-lt"/>
              </a:rPr>
              <a:t>Videos</a:t>
            </a:r>
          </a:p>
          <a:p>
            <a:pPr lvl="1"/>
            <a:r>
              <a:rPr lang="en-US" sz="1800" u="sng" dirty="0">
                <a:latin typeface="+mn-lt"/>
                <a:hlinkClick r:id="rId4"/>
              </a:rPr>
              <a:t>https://www.youtube.com/watch?v=oXZAe8XYeNQ</a:t>
            </a:r>
            <a:endParaRPr lang="en-US" sz="1800" u="sng" dirty="0">
              <a:latin typeface="+mn-lt"/>
            </a:endParaRPr>
          </a:p>
          <a:p>
            <a:pPr lvl="1"/>
            <a:r>
              <a:rPr lang="en-US" sz="1800" u="sng" dirty="0">
                <a:latin typeface="+mn-lt"/>
                <a:hlinkClick r:id="rId5"/>
              </a:rPr>
              <a:t>https://www.youtube.com/watch?v=Eq-FMB4epyw</a:t>
            </a:r>
            <a:endParaRPr lang="en-US" sz="1800" u="sng" dirty="0">
              <a:latin typeface="+mn-lt"/>
            </a:endParaRPr>
          </a:p>
          <a:p>
            <a:pPr lvl="1"/>
            <a:r>
              <a:rPr lang="en-US" sz="1800" u="sng" dirty="0">
                <a:latin typeface="+mn-lt"/>
                <a:hlinkClick r:id="rId6"/>
              </a:rPr>
              <a:t>https://www.youtube.com/watch?v=895dO2hBdqk</a:t>
            </a:r>
            <a:endParaRPr lang="en-US" sz="1800" u="sng" dirty="0">
              <a:latin typeface="+mn-lt"/>
            </a:endParaRPr>
          </a:p>
          <a:p>
            <a:r>
              <a:rPr lang="en-US" sz="2400" dirty="0">
                <a:solidFill>
                  <a:srgbClr val="000066"/>
                </a:solidFill>
                <a:latin typeface="+mn-lt"/>
              </a:rPr>
              <a:t>Census Questionnaire Practice</a:t>
            </a:r>
          </a:p>
          <a:p>
            <a:pPr lvl="1"/>
            <a:r>
              <a:rPr lang="en-US" sz="1800" dirty="0">
                <a:latin typeface="+mn-lt"/>
                <a:hlinkClick r:id="rId7"/>
              </a:rPr>
              <a:t>https://nelrc.org/courses/practice_census/story.html</a:t>
            </a:r>
            <a:endParaRPr lang="en-US" sz="1800" dirty="0">
              <a:latin typeface="+mn-lt"/>
            </a:endParaRPr>
          </a:p>
          <a:p>
            <a:endParaRPr lang="en-US" dirty="0"/>
          </a:p>
        </p:txBody>
      </p:sp>
      <p:cxnSp>
        <p:nvCxnSpPr>
          <p:cNvPr id="4" name="Straight Connector 3">
            <a:extLst>
              <a:ext uri="{FF2B5EF4-FFF2-40B4-BE49-F238E27FC236}">
                <a16:creationId xmlns:a16="http://schemas.microsoft.com/office/drawing/2014/main" id="{E9AE11EC-CFB5-4A6C-94AD-150B1D106E1D}"/>
              </a:ext>
            </a:extLst>
          </p:cNvPr>
          <p:cNvCxnSpPr>
            <a:cxnSpLocks/>
          </p:cNvCxnSpPr>
          <p:nvPr/>
        </p:nvCxnSpPr>
        <p:spPr>
          <a:xfrm>
            <a:off x="705973" y="945836"/>
            <a:ext cx="7889358" cy="0"/>
          </a:xfrm>
          <a:prstGeom prst="line">
            <a:avLst/>
          </a:prstGeom>
          <a:ln w="76200">
            <a:solidFill>
              <a:srgbClr val="C050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287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12344" y="275423"/>
            <a:ext cx="7511144" cy="987883"/>
          </a:xfrm>
        </p:spPr>
        <p:txBody>
          <a:bodyPr>
            <a:normAutofit/>
          </a:bodyPr>
          <a:lstStyle/>
          <a:p>
            <a:r>
              <a:rPr lang="en-US" sz="4400" dirty="0">
                <a:solidFill>
                  <a:srgbClr val="002060"/>
                </a:solidFill>
                <a:latin typeface="Helvetica" panose="020B0604020202020204" pitchFamily="34" charset="0"/>
              </a:rPr>
              <a:t>Census 2020</a:t>
            </a:r>
          </a:p>
        </p:txBody>
      </p:sp>
      <p:sp>
        <p:nvSpPr>
          <p:cNvPr id="3" name="TextBox 2"/>
          <p:cNvSpPr txBox="1"/>
          <p:nvPr/>
        </p:nvSpPr>
        <p:spPr>
          <a:xfrm>
            <a:off x="2075086" y="1140878"/>
            <a:ext cx="4985660" cy="769441"/>
          </a:xfrm>
          <a:prstGeom prst="rect">
            <a:avLst/>
          </a:prstGeom>
          <a:noFill/>
          <a:ln>
            <a:noFill/>
          </a:ln>
        </p:spPr>
        <p:txBody>
          <a:bodyPr wrap="none" rtlCol="0">
            <a:spAutoFit/>
          </a:bodyPr>
          <a:lstStyle/>
          <a:p>
            <a:r>
              <a:rPr lang="en-US" sz="4400" b="1" dirty="0">
                <a:solidFill>
                  <a:srgbClr val="B48D00"/>
                </a:solidFill>
                <a:latin typeface="Helvetica" panose="020B0604020202020204" pitchFamily="34" charset="0"/>
              </a:rPr>
              <a:t>Online Resources</a:t>
            </a:r>
          </a:p>
        </p:txBody>
      </p:sp>
      <p:sp>
        <p:nvSpPr>
          <p:cNvPr id="2" name="AutoShape 4" descr="United States Census Burea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307975" y="1804561"/>
            <a:ext cx="3377848" cy="646331"/>
          </a:xfrm>
          <a:prstGeom prst="rect">
            <a:avLst/>
          </a:prstGeom>
          <a:noFill/>
          <a:ln>
            <a:noFill/>
          </a:ln>
        </p:spPr>
        <p:txBody>
          <a:bodyPr wrap="none" rtlCol="0">
            <a:spAutoFit/>
          </a:bodyPr>
          <a:lstStyle/>
          <a:p>
            <a:pPr marL="571500" indent="-571500">
              <a:buFont typeface="Arial" panose="020B0604020202020204" pitchFamily="34" charset="0"/>
              <a:buChar char="•"/>
            </a:pPr>
            <a:r>
              <a:rPr lang="en-US" sz="3600" b="1" dirty="0">
                <a:solidFill>
                  <a:srgbClr val="002060"/>
                </a:solidFill>
                <a:latin typeface="Helvetica" panose="020B0604020202020204" pitchFamily="34" charset="0"/>
              </a:rPr>
              <a:t>Census.gov</a:t>
            </a:r>
          </a:p>
        </p:txBody>
      </p:sp>
      <p:sp>
        <p:nvSpPr>
          <p:cNvPr id="9" name="TextBox 8"/>
          <p:cNvSpPr txBox="1"/>
          <p:nvPr/>
        </p:nvSpPr>
        <p:spPr>
          <a:xfrm>
            <a:off x="307975" y="2451574"/>
            <a:ext cx="7455887" cy="646331"/>
          </a:xfrm>
          <a:prstGeom prst="rect">
            <a:avLst/>
          </a:prstGeom>
          <a:noFill/>
          <a:ln>
            <a:noFill/>
          </a:ln>
        </p:spPr>
        <p:txBody>
          <a:bodyPr wrap="none" rtlCol="0">
            <a:spAutoFit/>
          </a:bodyPr>
          <a:lstStyle/>
          <a:p>
            <a:pPr marL="571500" indent="-571500">
              <a:buFont typeface="Arial" panose="020B0604020202020204" pitchFamily="34" charset="0"/>
              <a:buChar char="•"/>
            </a:pPr>
            <a:r>
              <a:rPr lang="en-US" sz="3600" b="1" dirty="0">
                <a:solidFill>
                  <a:srgbClr val="002060"/>
                </a:solidFill>
                <a:latin typeface="Helvetica" panose="020B0604020202020204" pitchFamily="34" charset="0"/>
              </a:rPr>
              <a:t>Florida Literacy Coalition Blog</a:t>
            </a:r>
          </a:p>
        </p:txBody>
      </p:sp>
      <p:sp>
        <p:nvSpPr>
          <p:cNvPr id="10" name="TextBox 9"/>
          <p:cNvSpPr txBox="1"/>
          <p:nvPr/>
        </p:nvSpPr>
        <p:spPr>
          <a:xfrm>
            <a:off x="307975" y="3077257"/>
            <a:ext cx="7327647" cy="646331"/>
          </a:xfrm>
          <a:prstGeom prst="rect">
            <a:avLst/>
          </a:prstGeom>
          <a:noFill/>
          <a:ln>
            <a:noFill/>
          </a:ln>
        </p:spPr>
        <p:txBody>
          <a:bodyPr wrap="none" rtlCol="0">
            <a:spAutoFit/>
          </a:bodyPr>
          <a:lstStyle/>
          <a:p>
            <a:pPr marL="571500" indent="-571500">
              <a:buFont typeface="Arial" panose="020B0604020202020204" pitchFamily="34" charset="0"/>
              <a:buChar char="•"/>
            </a:pPr>
            <a:r>
              <a:rPr lang="en-US" sz="3600" b="1" dirty="0">
                <a:solidFill>
                  <a:srgbClr val="002060"/>
                </a:solidFill>
                <a:latin typeface="Helvetica" panose="020B0604020202020204" pitchFamily="34" charset="0"/>
              </a:rPr>
              <a:t>National Coalition for Literacy</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9647" y="3877936"/>
            <a:ext cx="2168480" cy="2811071"/>
          </a:xfrm>
          <a:prstGeom prst="rect">
            <a:avLst/>
          </a:prstGeom>
        </p:spPr>
      </p:pic>
      <p:pic>
        <p:nvPicPr>
          <p:cNvPr id="12" name="Picture 11" descr="Image">
            <a:extLst>
              <a:ext uri="{FF2B5EF4-FFF2-40B4-BE49-F238E27FC236}">
                <a16:creationId xmlns:a16="http://schemas.microsoft.com/office/drawing/2014/main" id="{44B361A3-E873-4D89-9191-D60DB0025BD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9085" y="4432547"/>
            <a:ext cx="3147493" cy="1615631"/>
          </a:xfrm>
          <a:prstGeom prst="rect">
            <a:avLst/>
          </a:prstGeom>
          <a:noFill/>
          <a:ln>
            <a:noFill/>
          </a:ln>
        </p:spPr>
      </p:pic>
    </p:spTree>
    <p:custDataLst>
      <p:tags r:id="rId1"/>
    </p:custDataLst>
    <p:extLst>
      <p:ext uri="{BB962C8B-B14F-4D97-AF65-F5344CB8AC3E}">
        <p14:creationId xmlns:p14="http://schemas.microsoft.com/office/powerpoint/2010/main" val="598736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66"/>
                </a:solidFill>
              </a:rPr>
              <a:t>Yes We Count! Cens</a:t>
            </a:r>
            <a:r>
              <a:rPr lang="en-US" sz="4000" dirty="0">
                <a:solidFill>
                  <a:srgbClr val="FF0000"/>
                </a:solidFill>
              </a:rPr>
              <a:t>us</a:t>
            </a:r>
            <a:r>
              <a:rPr lang="en-US" sz="4000" dirty="0">
                <a:solidFill>
                  <a:srgbClr val="000066"/>
                </a:solidFill>
              </a:rPr>
              <a:t> 2020</a:t>
            </a:r>
          </a:p>
        </p:txBody>
      </p:sp>
      <p:sp>
        <p:nvSpPr>
          <p:cNvPr id="3" name="Content Placeholder 2"/>
          <p:cNvSpPr>
            <a:spLocks noGrp="1"/>
          </p:cNvSpPr>
          <p:nvPr>
            <p:ph idx="1"/>
          </p:nvPr>
        </p:nvSpPr>
        <p:spPr>
          <a:xfrm>
            <a:off x="152400" y="1197933"/>
            <a:ext cx="8839200" cy="2488019"/>
          </a:xfrm>
        </p:spPr>
        <p:txBody>
          <a:bodyPr/>
          <a:lstStyle/>
          <a:p>
            <a:endParaRPr lang="en-US" dirty="0"/>
          </a:p>
          <a:p>
            <a:pPr indent="-19050">
              <a:buNone/>
            </a:pPr>
            <a:r>
              <a:rPr lang="en-US" sz="2800" dirty="0">
                <a:solidFill>
                  <a:srgbClr val="000066"/>
                </a:solidFill>
                <a:latin typeface="+mn-lt"/>
              </a:rPr>
              <a:t>Every 10 years, the U.S. Census takes a count of every person in the United States. Completing the Census is required by the U.S. Constitution. It’s a way to take part in our democracy and say: </a:t>
            </a:r>
            <a:r>
              <a:rPr lang="en-US" sz="2800" dirty="0">
                <a:solidFill>
                  <a:srgbClr val="FF0000"/>
                </a:solidFill>
              </a:rPr>
              <a:t>"I COUNT!</a:t>
            </a:r>
          </a:p>
        </p:txBody>
      </p:sp>
      <p:pic>
        <p:nvPicPr>
          <p:cNvPr id="5" name="Picture 4">
            <a:extLst>
              <a:ext uri="{FF2B5EF4-FFF2-40B4-BE49-F238E27FC236}">
                <a16:creationId xmlns:a16="http://schemas.microsoft.com/office/drawing/2014/main" id="{7E618838-80F1-46DA-BA6A-9DDEECAF7BF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477711" y="3685952"/>
            <a:ext cx="4641546" cy="294586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12344" y="402478"/>
            <a:ext cx="7511144" cy="914400"/>
          </a:xfrm>
        </p:spPr>
        <p:txBody>
          <a:bodyPr>
            <a:normAutofit/>
          </a:bodyPr>
          <a:lstStyle/>
          <a:p>
            <a:r>
              <a:rPr lang="en-US" sz="4400" dirty="0">
                <a:solidFill>
                  <a:srgbClr val="002060"/>
                </a:solidFill>
                <a:latin typeface="Helvetica" panose="020B0604020202020204" pitchFamily="34" charset="0"/>
              </a:rPr>
              <a:t>Census 2020</a:t>
            </a:r>
          </a:p>
        </p:txBody>
      </p:sp>
      <p:sp>
        <p:nvSpPr>
          <p:cNvPr id="5" name="TextBox 4"/>
          <p:cNvSpPr txBox="1"/>
          <p:nvPr/>
        </p:nvSpPr>
        <p:spPr>
          <a:xfrm>
            <a:off x="2564803" y="1316878"/>
            <a:ext cx="4006225" cy="646331"/>
          </a:xfrm>
          <a:prstGeom prst="rect">
            <a:avLst/>
          </a:prstGeom>
          <a:noFill/>
          <a:ln>
            <a:noFill/>
          </a:ln>
        </p:spPr>
        <p:txBody>
          <a:bodyPr wrap="none" rtlCol="0">
            <a:spAutoFit/>
          </a:bodyPr>
          <a:lstStyle/>
          <a:p>
            <a:r>
              <a:rPr lang="en-US" sz="3600" b="1" dirty="0">
                <a:solidFill>
                  <a:srgbClr val="B48D00"/>
                </a:solidFill>
                <a:latin typeface="Helvetica" panose="020B0604020202020204" pitchFamily="34" charset="0"/>
              </a:rPr>
              <a:t>Economic Impact</a:t>
            </a:r>
          </a:p>
        </p:txBody>
      </p:sp>
      <p:sp>
        <p:nvSpPr>
          <p:cNvPr id="6" name="Rectangle 5"/>
          <p:cNvSpPr/>
          <p:nvPr/>
        </p:nvSpPr>
        <p:spPr>
          <a:xfrm>
            <a:off x="383016" y="2254469"/>
            <a:ext cx="5864299" cy="1077218"/>
          </a:xfrm>
          <a:prstGeom prst="rect">
            <a:avLst/>
          </a:prstGeom>
        </p:spPr>
        <p:txBody>
          <a:bodyPr wrap="square">
            <a:spAutoFit/>
          </a:bodyPr>
          <a:lstStyle/>
          <a:p>
            <a:pPr marL="457200" indent="-457200">
              <a:buFont typeface="Arial" panose="020B0604020202020204" pitchFamily="34" charset="0"/>
              <a:buChar char="•"/>
            </a:pPr>
            <a:r>
              <a:rPr lang="en-US" sz="3200" b="1" dirty="0">
                <a:solidFill>
                  <a:srgbClr val="002060"/>
                </a:solidFill>
              </a:rPr>
              <a:t>$650 Billion/year($7 Trillion over the decade) for 2020</a:t>
            </a:r>
          </a:p>
        </p:txBody>
      </p:sp>
      <p:sp>
        <p:nvSpPr>
          <p:cNvPr id="7" name="Rectangle 6"/>
          <p:cNvSpPr/>
          <p:nvPr/>
        </p:nvSpPr>
        <p:spPr>
          <a:xfrm>
            <a:off x="467943" y="3626070"/>
            <a:ext cx="5216877" cy="584775"/>
          </a:xfrm>
          <a:prstGeom prst="rect">
            <a:avLst/>
          </a:prstGeom>
        </p:spPr>
        <p:txBody>
          <a:bodyPr wrap="square">
            <a:spAutoFit/>
          </a:bodyPr>
          <a:lstStyle/>
          <a:p>
            <a:pPr marL="457200" lvl="0" indent="-457200">
              <a:buFont typeface="Arial" panose="020B0604020202020204" pitchFamily="34" charset="0"/>
              <a:buChar char="•"/>
            </a:pPr>
            <a:r>
              <a:rPr lang="en-US" sz="3200" b="1" dirty="0">
                <a:solidFill>
                  <a:srgbClr val="002060"/>
                </a:solidFill>
              </a:rPr>
              <a:t>$45 Billion for Florida/year</a:t>
            </a:r>
          </a:p>
        </p:txBody>
      </p:sp>
      <p:pic>
        <p:nvPicPr>
          <p:cNvPr id="2052" name="Picture 4" descr="Image result for state of florida"/>
          <p:cNvPicPr>
            <a:picLocks noChangeAspect="1" noChangeArrowheads="1"/>
          </p:cNvPicPr>
          <p:nvPr/>
        </p:nvPicPr>
        <p:blipFill>
          <a:blip r:embed="rId4" cstate="print">
            <a:clrChange>
              <a:clrFrom>
                <a:srgbClr val="FEFEFE"/>
              </a:clrFrom>
              <a:clrTo>
                <a:srgbClr val="FEFEFE">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51818" y="1923393"/>
            <a:ext cx="2288142" cy="267380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dollar sign"/>
          <p:cNvPicPr>
            <a:picLocks noChangeAspect="1" noChangeArrowheads="1"/>
          </p:cNvPicPr>
          <p:nvPr/>
        </p:nvPicPr>
        <p:blipFill>
          <a:blip r:embed="rId5"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66610" y="3006402"/>
            <a:ext cx="652255" cy="65225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15402" y="4414346"/>
            <a:ext cx="8543924" cy="1877437"/>
          </a:xfrm>
          <a:prstGeom prst="rect">
            <a:avLst/>
          </a:prstGeom>
          <a:noFill/>
          <a:ln w="19050">
            <a:solidFill>
              <a:srgbClr val="C00000"/>
            </a:solidFill>
          </a:ln>
        </p:spPr>
        <p:txBody>
          <a:bodyPr wrap="square" rtlCol="0">
            <a:spAutoFit/>
          </a:bodyPr>
          <a:lstStyle/>
          <a:p>
            <a:pPr algn="ctr"/>
            <a:r>
              <a:rPr lang="en-US" b="1" dirty="0">
                <a:solidFill>
                  <a:srgbClr val="B48D00"/>
                </a:solidFill>
                <a:latin typeface="Helvetica" panose="020B0604020202020204" pitchFamily="34" charset="0"/>
              </a:rPr>
              <a:t>Here are a few federal programs that could be impacted by </a:t>
            </a:r>
            <a:br>
              <a:rPr lang="en-US" b="1" dirty="0">
                <a:solidFill>
                  <a:srgbClr val="B48D00"/>
                </a:solidFill>
                <a:latin typeface="Helvetica" panose="020B0604020202020204" pitchFamily="34" charset="0"/>
              </a:rPr>
            </a:br>
            <a:r>
              <a:rPr lang="en-US" b="1" dirty="0">
                <a:solidFill>
                  <a:srgbClr val="B48D00"/>
                </a:solidFill>
                <a:latin typeface="Helvetica" panose="020B0604020202020204" pitchFamily="34" charset="0"/>
              </a:rPr>
              <a:t>the results of the census</a:t>
            </a:r>
          </a:p>
          <a:p>
            <a:pPr algn="ctr"/>
            <a:endParaRPr lang="en-US" sz="1600" b="1" dirty="0">
              <a:solidFill>
                <a:srgbClr val="B48D00"/>
              </a:solidFill>
              <a:latin typeface="Helvetica" panose="020B0604020202020204" pitchFamily="34" charset="0"/>
            </a:endParaRPr>
          </a:p>
          <a:p>
            <a:pPr>
              <a:buFont typeface="Arial" pitchFamily="34" charset="0"/>
              <a:buChar char="•"/>
            </a:pPr>
            <a:r>
              <a:rPr lang="en-US" sz="1600" b="1" dirty="0">
                <a:solidFill>
                  <a:srgbClr val="B48D00"/>
                </a:solidFill>
                <a:latin typeface="Helvetica" panose="020B0604020202020204" pitchFamily="34" charset="0"/>
              </a:rPr>
              <a:t>    Medicaid</a:t>
            </a:r>
          </a:p>
          <a:p>
            <a:pPr marL="285750" indent="-285750">
              <a:buFont typeface="Arial" panose="020B0604020202020204" pitchFamily="34" charset="0"/>
              <a:buChar char="•"/>
            </a:pPr>
            <a:r>
              <a:rPr lang="en-US" sz="1600" b="1" dirty="0">
                <a:solidFill>
                  <a:srgbClr val="B48D00"/>
                </a:solidFill>
                <a:latin typeface="Helvetica" panose="020B0604020202020204" pitchFamily="34" charset="0"/>
              </a:rPr>
              <a:t>Education Grants, including Adult Ed.</a:t>
            </a:r>
          </a:p>
          <a:p>
            <a:pPr marL="285750" indent="-285750">
              <a:buFont typeface="Arial" panose="020B0604020202020204" pitchFamily="34" charset="0"/>
              <a:buChar char="•"/>
            </a:pPr>
            <a:r>
              <a:rPr lang="en-US" sz="1600" b="1" dirty="0">
                <a:solidFill>
                  <a:srgbClr val="B48D00"/>
                </a:solidFill>
                <a:latin typeface="Helvetica" panose="020B0604020202020204" pitchFamily="34" charset="0"/>
              </a:rPr>
              <a:t>SNAP</a:t>
            </a:r>
          </a:p>
          <a:p>
            <a:pPr marL="285750" indent="-285750">
              <a:buFont typeface="Arial" panose="020B0604020202020204" pitchFamily="34" charset="0"/>
              <a:buChar char="•"/>
            </a:pPr>
            <a:r>
              <a:rPr lang="en-US" sz="1600" b="1" dirty="0">
                <a:solidFill>
                  <a:srgbClr val="B48D00"/>
                </a:solidFill>
                <a:latin typeface="Helvetica" panose="020B0604020202020204" pitchFamily="34" charset="0"/>
              </a:rPr>
              <a:t>Section 8 Housing</a:t>
            </a:r>
          </a:p>
        </p:txBody>
      </p:sp>
      <p:pic>
        <p:nvPicPr>
          <p:cNvPr id="2060" name="Picture 12" descr="Image result for exclamation point"/>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1252" y="4368310"/>
            <a:ext cx="838674" cy="83867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954077" y="5171089"/>
            <a:ext cx="4084692" cy="1077218"/>
          </a:xfrm>
          <a:prstGeom prst="rect">
            <a:avLst/>
          </a:prstGeom>
          <a:noFill/>
          <a:ln>
            <a:noFill/>
          </a:ln>
        </p:spPr>
        <p:txBody>
          <a:bodyPr wrap="square" rtlCol="0">
            <a:spAutoFit/>
          </a:bodyPr>
          <a:lstStyle/>
          <a:p>
            <a:pPr marL="285750" indent="-285750">
              <a:buFont typeface="Arial" panose="020B0604020202020204" pitchFamily="34" charset="0"/>
              <a:buChar char="•"/>
            </a:pPr>
            <a:r>
              <a:rPr lang="en-US" sz="1600" b="1" dirty="0">
                <a:solidFill>
                  <a:srgbClr val="B48D00"/>
                </a:solidFill>
                <a:latin typeface="Helvetica" panose="020B0604020202020204" pitchFamily="34" charset="0"/>
              </a:rPr>
              <a:t>Highway planning and construction</a:t>
            </a:r>
          </a:p>
          <a:p>
            <a:pPr marL="285750" indent="-285750">
              <a:buFont typeface="Arial" panose="020B0604020202020204" pitchFamily="34" charset="0"/>
              <a:buChar char="•"/>
            </a:pPr>
            <a:r>
              <a:rPr lang="en-US" sz="1600" b="1" dirty="0">
                <a:solidFill>
                  <a:srgbClr val="B48D00"/>
                </a:solidFill>
                <a:latin typeface="Helvetica" panose="020B0604020202020204" pitchFamily="34" charset="0"/>
              </a:rPr>
              <a:t>WIC</a:t>
            </a:r>
          </a:p>
          <a:p>
            <a:pPr marL="285750" indent="-285750">
              <a:buFont typeface="Arial" panose="020B0604020202020204" pitchFamily="34" charset="0"/>
              <a:buChar char="•"/>
            </a:pPr>
            <a:r>
              <a:rPr lang="en-US" sz="1600" b="1" dirty="0">
                <a:solidFill>
                  <a:srgbClr val="B48D00"/>
                </a:solidFill>
                <a:latin typeface="Helvetica" panose="020B0604020202020204" pitchFamily="34" charset="0"/>
              </a:rPr>
              <a:t>National School Lunch</a:t>
            </a:r>
          </a:p>
          <a:p>
            <a:pPr marL="285750" indent="-285750">
              <a:buFont typeface="Arial" panose="020B0604020202020204" pitchFamily="34" charset="0"/>
              <a:buChar char="•"/>
            </a:pPr>
            <a:r>
              <a:rPr lang="en-US" sz="1600" b="1" dirty="0">
                <a:solidFill>
                  <a:srgbClr val="B48D00"/>
                </a:solidFill>
                <a:latin typeface="Helvetica" panose="020B0604020202020204" pitchFamily="34" charset="0"/>
              </a:rPr>
              <a:t>Head Start</a:t>
            </a:r>
          </a:p>
        </p:txBody>
      </p:sp>
    </p:spTree>
    <p:custDataLst>
      <p:tags r:id="rId1"/>
    </p:custDataLst>
    <p:extLst>
      <p:ext uri="{BB962C8B-B14F-4D97-AF65-F5344CB8AC3E}">
        <p14:creationId xmlns:p14="http://schemas.microsoft.com/office/powerpoint/2010/main" val="679103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80851"/>
            <a:ext cx="5429694" cy="4198088"/>
          </a:xfrm>
        </p:spPr>
        <p:txBody>
          <a:bodyPr/>
          <a:lstStyle/>
          <a:p>
            <a:pPr lvl="0">
              <a:buNone/>
            </a:pPr>
            <a:r>
              <a:rPr lang="en-US" sz="2800" dirty="0">
                <a:solidFill>
                  <a:srgbClr val="000066"/>
                </a:solidFill>
                <a:latin typeface="+mn-lt"/>
              </a:rPr>
              <a:t>	Census is constitutionally</a:t>
            </a:r>
            <a:br>
              <a:rPr lang="en-US" sz="2800" dirty="0">
                <a:solidFill>
                  <a:srgbClr val="000066"/>
                </a:solidFill>
                <a:latin typeface="+mn-lt"/>
              </a:rPr>
            </a:br>
            <a:r>
              <a:rPr lang="en-US" sz="2800" dirty="0">
                <a:solidFill>
                  <a:srgbClr val="000066"/>
                </a:solidFill>
                <a:latin typeface="+mn-lt"/>
              </a:rPr>
              <a:t>mandated for re-apportionment of Congress.</a:t>
            </a:r>
          </a:p>
          <a:p>
            <a:pPr lvl="0">
              <a:buNone/>
            </a:pPr>
            <a:endParaRPr lang="en-US" sz="2800" dirty="0">
              <a:solidFill>
                <a:srgbClr val="000066"/>
              </a:solidFill>
              <a:latin typeface="+mn-lt"/>
            </a:endParaRPr>
          </a:p>
          <a:p>
            <a:pPr lvl="0">
              <a:buNone/>
            </a:pPr>
            <a:r>
              <a:rPr lang="en-US" sz="2800" dirty="0">
                <a:solidFill>
                  <a:srgbClr val="000066"/>
                </a:solidFill>
                <a:latin typeface="+mn-lt"/>
              </a:rPr>
              <a:t>	Census results are used for redistricting at national, </a:t>
            </a:r>
            <a:br>
              <a:rPr lang="en-US" sz="2800" dirty="0">
                <a:solidFill>
                  <a:srgbClr val="000066"/>
                </a:solidFill>
                <a:latin typeface="+mn-lt"/>
              </a:rPr>
            </a:br>
            <a:r>
              <a:rPr lang="en-US" sz="2800" dirty="0">
                <a:solidFill>
                  <a:srgbClr val="000066"/>
                </a:solidFill>
                <a:latin typeface="+mn-lt"/>
              </a:rPr>
              <a:t>state, and local levels.</a:t>
            </a:r>
          </a:p>
          <a:p>
            <a:pPr marL="0" indent="0">
              <a:buNone/>
            </a:pPr>
            <a:endParaRPr lang="en-US" dirty="0"/>
          </a:p>
        </p:txBody>
      </p:sp>
      <p:pic>
        <p:nvPicPr>
          <p:cNvPr id="4" name="Picture 3" descr="https://washington-org.s3.amazonaws.com/s3fs-public/styles/gallery_thumbnail_portrait/public/jnuts_00_us-capitol-dome-at-sunset_yesmydccool.jpg?itok=Ba9xHxeN"/>
          <p:cNvPicPr/>
          <p:nvPr/>
        </p:nvPicPr>
        <p:blipFill>
          <a:blip r:embed="rId4" cstate="print"/>
          <a:srcRect/>
          <a:stretch>
            <a:fillRect/>
          </a:stretch>
        </p:blipFill>
        <p:spPr bwMode="auto">
          <a:xfrm>
            <a:off x="5574289" y="2074442"/>
            <a:ext cx="2689488" cy="3635242"/>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 name="Title 1">
            <a:extLst>
              <a:ext uri="{FF2B5EF4-FFF2-40B4-BE49-F238E27FC236}">
                <a16:creationId xmlns:a16="http://schemas.microsoft.com/office/drawing/2014/main" id="{40F845D2-8F75-4121-AE91-D3D5940D3CF2}"/>
              </a:ext>
            </a:extLst>
          </p:cNvPr>
          <p:cNvSpPr txBox="1">
            <a:spLocks/>
          </p:cNvSpPr>
          <p:nvPr/>
        </p:nvSpPr>
        <p:spPr>
          <a:xfrm>
            <a:off x="816428" y="359948"/>
            <a:ext cx="7511144" cy="914400"/>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000" b="1" kern="1200">
                <a:solidFill>
                  <a:schemeClr val="bg1"/>
                </a:solidFill>
                <a:effectLst/>
                <a:latin typeface="EnzoOT-Bold"/>
                <a:ea typeface="+mj-ea"/>
                <a:cs typeface="EnzoOT-Bold"/>
              </a:defRPr>
            </a:lvl1pPr>
          </a:lstStyle>
          <a:p>
            <a:r>
              <a:rPr lang="en-US" sz="4400" dirty="0">
                <a:solidFill>
                  <a:srgbClr val="002060"/>
                </a:solidFill>
                <a:latin typeface="Helvetica" panose="020B0604020202020204" pitchFamily="34" charset="0"/>
              </a:rPr>
              <a:t>Political Representation</a:t>
            </a:r>
          </a:p>
        </p:txBody>
      </p:sp>
      <p:cxnSp>
        <p:nvCxnSpPr>
          <p:cNvPr id="8" name="Straight Connector 7">
            <a:extLst>
              <a:ext uri="{FF2B5EF4-FFF2-40B4-BE49-F238E27FC236}">
                <a16:creationId xmlns:a16="http://schemas.microsoft.com/office/drawing/2014/main" id="{3D1566A0-5CF3-462C-9F0A-9B79FBF6484B}"/>
              </a:ext>
            </a:extLst>
          </p:cNvPr>
          <p:cNvCxnSpPr>
            <a:cxnSpLocks/>
          </p:cNvCxnSpPr>
          <p:nvPr/>
        </p:nvCxnSpPr>
        <p:spPr>
          <a:xfrm flipV="1">
            <a:off x="1168441" y="1396709"/>
            <a:ext cx="6807117" cy="65354"/>
          </a:xfrm>
          <a:prstGeom prst="line">
            <a:avLst/>
          </a:prstGeom>
          <a:ln w="76200">
            <a:solidFill>
              <a:srgbClr val="C0504D"/>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0F845D2-8F75-4121-AE91-D3D5940D3CF2}"/>
              </a:ext>
            </a:extLst>
          </p:cNvPr>
          <p:cNvSpPr txBox="1">
            <a:spLocks/>
          </p:cNvSpPr>
          <p:nvPr/>
        </p:nvSpPr>
        <p:spPr>
          <a:xfrm>
            <a:off x="327332" y="1912344"/>
            <a:ext cx="2867754" cy="3201959"/>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000" b="1" kern="1200">
                <a:solidFill>
                  <a:schemeClr val="bg1"/>
                </a:solidFill>
                <a:effectLst/>
                <a:latin typeface="EnzoOT-Bold"/>
                <a:ea typeface="+mj-ea"/>
                <a:cs typeface="EnzoOT-Bold"/>
              </a:defRPr>
            </a:lvl1pPr>
          </a:lstStyle>
          <a:p>
            <a:pPr algn="r"/>
            <a:r>
              <a:rPr lang="en-US" sz="4000" dirty="0">
                <a:solidFill>
                  <a:srgbClr val="000066"/>
                </a:solidFill>
                <a:latin typeface="Helvetica" panose="020B0604020202020204" pitchFamily="34" charset="0"/>
                <a:cs typeface="Helvetica" panose="020B0604020202020204" pitchFamily="34" charset="0"/>
              </a:rPr>
              <a:t>Why do we need to care?</a:t>
            </a:r>
          </a:p>
        </p:txBody>
      </p:sp>
      <p:cxnSp>
        <p:nvCxnSpPr>
          <p:cNvPr id="8" name="Straight Connector 7">
            <a:extLst>
              <a:ext uri="{FF2B5EF4-FFF2-40B4-BE49-F238E27FC236}">
                <a16:creationId xmlns:a16="http://schemas.microsoft.com/office/drawing/2014/main" id="{3D1566A0-5CF3-462C-9F0A-9B79FBF6484B}"/>
              </a:ext>
            </a:extLst>
          </p:cNvPr>
          <p:cNvCxnSpPr>
            <a:cxnSpLocks/>
          </p:cNvCxnSpPr>
          <p:nvPr/>
        </p:nvCxnSpPr>
        <p:spPr>
          <a:xfrm flipV="1">
            <a:off x="3754433" y="1029886"/>
            <a:ext cx="0" cy="4966877"/>
          </a:xfrm>
          <a:prstGeom prst="line">
            <a:avLst/>
          </a:prstGeom>
          <a:ln w="76200">
            <a:solidFill>
              <a:srgbClr val="C0504D"/>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FB568E2B-A04F-4D52-ADBE-AD241324317D}"/>
              </a:ext>
            </a:extLst>
          </p:cNvPr>
          <p:cNvSpPr>
            <a:spLocks noGrp="1"/>
          </p:cNvSpPr>
          <p:nvPr>
            <p:ph idx="1"/>
          </p:nvPr>
        </p:nvSpPr>
        <p:spPr>
          <a:xfrm>
            <a:off x="4044739" y="1059610"/>
            <a:ext cx="4731049" cy="4738780"/>
          </a:xfrm>
        </p:spPr>
        <p:txBody>
          <a:bodyPr anchor="ctr">
            <a:normAutofit/>
          </a:bodyPr>
          <a:lstStyle/>
          <a:p>
            <a:r>
              <a:rPr lang="en-US" sz="2400" dirty="0">
                <a:solidFill>
                  <a:srgbClr val="000066"/>
                </a:solidFill>
                <a:latin typeface="+mn-lt"/>
              </a:rPr>
              <a:t>Florida is home to large numbers of traditionally hard-to-count groups</a:t>
            </a:r>
          </a:p>
          <a:p>
            <a:r>
              <a:rPr lang="en-US" sz="2400" dirty="0">
                <a:solidFill>
                  <a:srgbClr val="000066"/>
                </a:solidFill>
                <a:latin typeface="+mn-lt"/>
              </a:rPr>
              <a:t>Nearly </a:t>
            </a:r>
            <a:r>
              <a:rPr lang="en-US" sz="2400" b="1" dirty="0">
                <a:solidFill>
                  <a:srgbClr val="000066"/>
                </a:solidFill>
                <a:latin typeface="+mn-lt"/>
              </a:rPr>
              <a:t>30 percent</a:t>
            </a:r>
            <a:r>
              <a:rPr lang="en-US" sz="2400" dirty="0">
                <a:solidFill>
                  <a:srgbClr val="000066"/>
                </a:solidFill>
                <a:latin typeface="+mn-lt"/>
              </a:rPr>
              <a:t> of Floridians  speak a language other than English at home</a:t>
            </a:r>
          </a:p>
          <a:p>
            <a:r>
              <a:rPr lang="en-US" sz="2400" dirty="0">
                <a:solidFill>
                  <a:srgbClr val="000066"/>
                </a:solidFill>
                <a:latin typeface="+mn-lt"/>
              </a:rPr>
              <a:t>Many people in traditionally hard count groups are served by adult education programs.</a:t>
            </a:r>
          </a:p>
        </p:txBody>
      </p:sp>
    </p:spTree>
    <p:extLst>
      <p:ext uri="{BB962C8B-B14F-4D97-AF65-F5344CB8AC3E}">
        <p14:creationId xmlns:p14="http://schemas.microsoft.com/office/powerpoint/2010/main" val="2884107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endParaRPr lang="en-US" dirty="0"/>
          </a:p>
          <a:p>
            <a:pPr>
              <a:buNone/>
            </a:pPr>
            <a:r>
              <a:rPr lang="en-US" dirty="0"/>
              <a:t>	</a:t>
            </a:r>
            <a:r>
              <a:rPr lang="en-US" dirty="0">
                <a:solidFill>
                  <a:srgbClr val="000066"/>
                </a:solidFill>
              </a:rPr>
              <a:t>Every person living in the United States is counted. It doesn’t matter where they are from why they are here, or whether they are documented. You will soon be asked to count everyone who lives in your home as of </a:t>
            </a:r>
            <a:r>
              <a:rPr lang="en-US" b="1" dirty="0">
                <a:solidFill>
                  <a:srgbClr val="000066"/>
                </a:solidFill>
              </a:rPr>
              <a:t>April 1st</a:t>
            </a:r>
            <a:r>
              <a:rPr lang="en-US" dirty="0">
                <a:solidFill>
                  <a:srgbClr val="000066"/>
                </a:solidFill>
              </a:rPr>
              <a:t>, including children and babies.</a:t>
            </a:r>
          </a:p>
          <a:p>
            <a:endParaRPr lang="en-US" dirty="0"/>
          </a:p>
          <a:p>
            <a:endParaRPr lang="en-US" dirty="0"/>
          </a:p>
          <a:p>
            <a:endParaRPr lang="en-US" dirty="0"/>
          </a:p>
          <a:p>
            <a:pPr>
              <a:buNone/>
            </a:pPr>
            <a:endParaRPr lang="en-US" dirty="0">
              <a:solidFill>
                <a:srgbClr val="FF0000"/>
              </a:solidFill>
            </a:endParaRPr>
          </a:p>
          <a:p>
            <a:pPr>
              <a:buNone/>
            </a:pPr>
            <a:endParaRPr lang="en-US" dirty="0">
              <a:solidFill>
                <a:srgbClr val="FF0000"/>
              </a:solidFill>
            </a:endParaRPr>
          </a:p>
          <a:p>
            <a:pPr>
              <a:buNone/>
            </a:pPr>
            <a:endParaRPr lang="en-US" dirty="0"/>
          </a:p>
        </p:txBody>
      </p:sp>
      <p:pic>
        <p:nvPicPr>
          <p:cNvPr id="6" name="Picture 5" descr="https://broadcast.census.gov/comm/2020census/photos/how-you-can-respond/computer/sm-online-response-smartphone-2.jpg"/>
          <p:cNvPicPr/>
          <p:nvPr/>
        </p:nvPicPr>
        <p:blipFill>
          <a:blip r:embed="rId3" cstate="print"/>
          <a:srcRect l="20058"/>
          <a:stretch>
            <a:fillRect/>
          </a:stretch>
        </p:blipFill>
        <p:spPr bwMode="auto">
          <a:xfrm>
            <a:off x="903770" y="3839971"/>
            <a:ext cx="3370520" cy="2427921"/>
          </a:xfrm>
          <a:prstGeom prst="rect">
            <a:avLst/>
          </a:prstGeom>
          <a:noFill/>
          <a:ln w="60325">
            <a:noFill/>
            <a:miter lim="800000"/>
            <a:headEnd/>
            <a:tailEnd/>
          </a:ln>
          <a:effectLst>
            <a:outerShdw blurRad="50800" dist="38100" dir="5400000" algn="t" rotWithShape="0">
              <a:prstClr val="black">
                <a:alpha val="40000"/>
              </a:prstClr>
            </a:outerShdw>
          </a:effectLst>
        </p:spPr>
      </p:pic>
      <p:pic>
        <p:nvPicPr>
          <p:cNvPr id="7" name="Picture 6" descr="https://broadcast.census.gov/comm/2020census/photos/how-you-can-respond/computer/sm-online-response-table-02.jpg"/>
          <p:cNvPicPr/>
          <p:nvPr/>
        </p:nvPicPr>
        <p:blipFill>
          <a:blip r:embed="rId4" cstate="print"/>
          <a:srcRect l="15887" r="4487"/>
          <a:stretch>
            <a:fillRect/>
          </a:stretch>
        </p:blipFill>
        <p:spPr bwMode="auto">
          <a:xfrm>
            <a:off x="10648720" y="4169155"/>
            <a:ext cx="3439633" cy="2427921"/>
          </a:xfrm>
          <a:prstGeom prst="rect">
            <a:avLst/>
          </a:prstGeom>
          <a:noFill/>
          <a:ln w="60325">
            <a:noFill/>
            <a:miter lim="800000"/>
            <a:headEnd/>
            <a:tailEnd/>
          </a:ln>
          <a:effectLst>
            <a:outerShdw blurRad="50800" dist="38100" dir="5400000" algn="t" rotWithShape="0">
              <a:prstClr val="black">
                <a:alpha val="40000"/>
              </a:prstClr>
            </a:outerShdw>
          </a:effectLst>
        </p:spPr>
      </p:pic>
      <p:sp>
        <p:nvSpPr>
          <p:cNvPr id="12" name="Title 1">
            <a:extLst>
              <a:ext uri="{FF2B5EF4-FFF2-40B4-BE49-F238E27FC236}">
                <a16:creationId xmlns:a16="http://schemas.microsoft.com/office/drawing/2014/main" id="{095AFA3A-FCC0-47E6-B1DD-0751006DFC17}"/>
              </a:ext>
            </a:extLst>
          </p:cNvPr>
          <p:cNvSpPr txBox="1">
            <a:spLocks noGrp="1"/>
          </p:cNvSpPr>
          <p:nvPr>
            <p:ph type="title"/>
          </p:nvPr>
        </p:nvSpPr>
        <p:spPr>
          <a:xfrm>
            <a:off x="152400" y="76199"/>
            <a:ext cx="8839200" cy="1460205"/>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000" b="1" kern="1200">
                <a:solidFill>
                  <a:schemeClr val="bg1"/>
                </a:solidFill>
                <a:effectLst/>
                <a:latin typeface="EnzoOT-Bold"/>
                <a:ea typeface="+mj-ea"/>
                <a:cs typeface="EnzoOT-Bold"/>
              </a:defRPr>
            </a:lvl1pPr>
          </a:lstStyle>
          <a:p>
            <a:r>
              <a:rPr lang="en-US" sz="4000" dirty="0">
                <a:solidFill>
                  <a:srgbClr val="002060"/>
                </a:solidFill>
                <a:latin typeface="Helvetica" panose="020B0604020202020204" pitchFamily="34" charset="0"/>
              </a:rPr>
              <a:t>Who is Counted in the </a:t>
            </a:r>
            <a:br>
              <a:rPr lang="en-US" sz="4000" dirty="0">
                <a:solidFill>
                  <a:srgbClr val="002060"/>
                </a:solidFill>
                <a:latin typeface="Helvetica" panose="020B0604020202020204" pitchFamily="34" charset="0"/>
              </a:rPr>
            </a:br>
            <a:r>
              <a:rPr lang="en-US" sz="4000" dirty="0">
                <a:solidFill>
                  <a:srgbClr val="002060"/>
                </a:solidFill>
                <a:latin typeface="Helvetica" panose="020B0604020202020204" pitchFamily="34" charset="0"/>
              </a:rPr>
              <a:t>2020 Census?</a:t>
            </a:r>
          </a:p>
        </p:txBody>
      </p:sp>
      <p:cxnSp>
        <p:nvCxnSpPr>
          <p:cNvPr id="13" name="Straight Connector 12">
            <a:extLst>
              <a:ext uri="{FF2B5EF4-FFF2-40B4-BE49-F238E27FC236}">
                <a16:creationId xmlns:a16="http://schemas.microsoft.com/office/drawing/2014/main" id="{A8516684-E054-4517-B8F4-3496419A3EC9}"/>
              </a:ext>
            </a:extLst>
          </p:cNvPr>
          <p:cNvCxnSpPr>
            <a:cxnSpLocks/>
          </p:cNvCxnSpPr>
          <p:nvPr/>
        </p:nvCxnSpPr>
        <p:spPr>
          <a:xfrm flipV="1">
            <a:off x="1168441" y="3429000"/>
            <a:ext cx="6807117" cy="65354"/>
          </a:xfrm>
          <a:prstGeom prst="line">
            <a:avLst/>
          </a:prstGeom>
          <a:ln w="76200">
            <a:solidFill>
              <a:srgbClr val="C0504D"/>
            </a:solidFill>
          </a:ln>
        </p:spPr>
        <p:style>
          <a:lnRef idx="1">
            <a:schemeClr val="accent1"/>
          </a:lnRef>
          <a:fillRef idx="0">
            <a:schemeClr val="accent1"/>
          </a:fillRef>
          <a:effectRef idx="0">
            <a:schemeClr val="accent1"/>
          </a:effectRef>
          <a:fontRef idx="minor">
            <a:schemeClr val="tx1"/>
          </a:fontRef>
        </p:style>
      </p:cxnSp>
      <p:pic>
        <p:nvPicPr>
          <p:cNvPr id="9" name="Picture 8" descr="What to look for in your mailbox."/>
          <p:cNvPicPr/>
          <p:nvPr/>
        </p:nvPicPr>
        <p:blipFill rotWithShape="1">
          <a:blip r:embed="rId5" cstate="print"/>
          <a:srcRect l="3656" r="3291"/>
          <a:stretch/>
        </p:blipFill>
        <p:spPr bwMode="auto">
          <a:xfrm>
            <a:off x="4686743" y="3839970"/>
            <a:ext cx="3422278" cy="2427921"/>
          </a:xfrm>
          <a:prstGeom prst="rect">
            <a:avLst/>
          </a:prstGeom>
          <a:noFill/>
          <a:ln w="9525">
            <a:noFill/>
            <a:miter lim="800000"/>
            <a:headEnd/>
            <a:tailEnd/>
          </a:ln>
          <a:effectLst>
            <a:outerShdw blurRad="50800" dist="38100" dir="5400000" algn="t" rotWithShape="0">
              <a:prstClr val="black">
                <a:alpha val="40000"/>
              </a:prst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A1B250-B182-465A-8813-346809A3899F}"/>
              </a:ext>
            </a:extLst>
          </p:cNvPr>
          <p:cNvSpPr>
            <a:spLocks noGrp="1"/>
          </p:cNvSpPr>
          <p:nvPr>
            <p:ph idx="1"/>
          </p:nvPr>
        </p:nvSpPr>
        <p:spPr>
          <a:xfrm>
            <a:off x="538515" y="972879"/>
            <a:ext cx="8281191" cy="4260273"/>
          </a:xfrm>
        </p:spPr>
        <p:txBody>
          <a:bodyPr>
            <a:normAutofit/>
          </a:bodyPr>
          <a:lstStyle/>
          <a:p>
            <a:endParaRPr lang="en-US" dirty="0"/>
          </a:p>
          <a:p>
            <a:r>
              <a:rPr lang="en-US" sz="2000" dirty="0">
                <a:solidFill>
                  <a:srgbClr val="000066"/>
                </a:solidFill>
                <a:latin typeface="+mn-lt"/>
              </a:rPr>
              <a:t>The Census Bureau cannot release any identifiable information about individuals, households, or businesses, even to law enforcement agencies. </a:t>
            </a:r>
          </a:p>
          <a:p>
            <a:r>
              <a:rPr lang="en-US" sz="2000" dirty="0">
                <a:solidFill>
                  <a:srgbClr val="000066"/>
                </a:solidFill>
                <a:latin typeface="+mn-lt"/>
              </a:rPr>
              <a:t>Census data are protected by the strictest confidentiality protections in federal law. </a:t>
            </a:r>
          </a:p>
          <a:p>
            <a:r>
              <a:rPr lang="en-US" sz="2000" dirty="0">
                <a:solidFill>
                  <a:srgbClr val="000066"/>
                </a:solidFill>
                <a:latin typeface="+mn-lt"/>
              </a:rPr>
              <a:t>The law prohibits sharing your data with federal agencies, immigration authorities, law enforcement, courts of law, or any other government agency, for any reason.  </a:t>
            </a:r>
          </a:p>
          <a:p>
            <a:r>
              <a:rPr lang="en-US" sz="2000" dirty="0">
                <a:solidFill>
                  <a:srgbClr val="000066"/>
                </a:solidFill>
                <a:latin typeface="+mn-lt"/>
              </a:rPr>
              <a:t>Government workers who violate these privacy protections can be punished with fines of up to $250,000 and jail terms of up to five years. </a:t>
            </a:r>
          </a:p>
          <a:p>
            <a:endParaRPr lang="en-US" dirty="0"/>
          </a:p>
        </p:txBody>
      </p:sp>
      <p:sp>
        <p:nvSpPr>
          <p:cNvPr id="4" name="Title 1">
            <a:extLst>
              <a:ext uri="{FF2B5EF4-FFF2-40B4-BE49-F238E27FC236}">
                <a16:creationId xmlns:a16="http://schemas.microsoft.com/office/drawing/2014/main" id="{7B5326F5-D4A5-4FB0-B034-2A398E69B82A}"/>
              </a:ext>
            </a:extLst>
          </p:cNvPr>
          <p:cNvSpPr txBox="1">
            <a:spLocks/>
          </p:cNvSpPr>
          <p:nvPr/>
        </p:nvSpPr>
        <p:spPr>
          <a:xfrm>
            <a:off x="152400" y="76199"/>
            <a:ext cx="8839200" cy="1460205"/>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000" b="1" kern="1200">
                <a:solidFill>
                  <a:schemeClr val="bg1"/>
                </a:solidFill>
                <a:effectLst/>
                <a:latin typeface="EnzoOT-Bold"/>
                <a:ea typeface="+mj-ea"/>
                <a:cs typeface="EnzoOT-Bold"/>
              </a:defRPr>
            </a:lvl1pPr>
          </a:lstStyle>
          <a:p>
            <a:r>
              <a:rPr lang="en-US" sz="4000" dirty="0">
                <a:solidFill>
                  <a:srgbClr val="002060"/>
                </a:solidFill>
                <a:latin typeface="Helvetica" panose="020B0604020202020204" pitchFamily="34" charset="0"/>
              </a:rPr>
              <a:t>Your Privacy is Protected</a:t>
            </a:r>
          </a:p>
        </p:txBody>
      </p:sp>
      <p:pic>
        <p:nvPicPr>
          <p:cNvPr id="9" name="Picture 8">
            <a:extLst>
              <a:ext uri="{FF2B5EF4-FFF2-40B4-BE49-F238E27FC236}">
                <a16:creationId xmlns:a16="http://schemas.microsoft.com/office/drawing/2014/main" id="{15875926-2976-4F4C-BABE-63DE4A2B17AD}"/>
              </a:ext>
            </a:extLst>
          </p:cNvPr>
          <p:cNvPicPr>
            <a:picLocks noChangeAspect="1"/>
          </p:cNvPicPr>
          <p:nvPr/>
        </p:nvPicPr>
        <p:blipFill rotWithShape="1">
          <a:blip r:embed="rId3" cstate="print"/>
          <a:srcRect l="4571" t="-1694" r="5355"/>
          <a:stretch/>
        </p:blipFill>
        <p:spPr>
          <a:xfrm>
            <a:off x="3564249" y="4369982"/>
            <a:ext cx="2015501" cy="2275529"/>
          </a:xfrm>
          <a:prstGeom prst="rect">
            <a:avLst/>
          </a:prstGeom>
        </p:spPr>
      </p:pic>
    </p:spTree>
    <p:extLst>
      <p:ext uri="{BB962C8B-B14F-4D97-AF65-F5344CB8AC3E}">
        <p14:creationId xmlns:p14="http://schemas.microsoft.com/office/powerpoint/2010/main" val="585255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33E27745-F3C3-4D67-A3CF-D7FC6587317B}"/>
              </a:ext>
            </a:extLst>
          </p:cNvPr>
          <p:cNvCxnSpPr>
            <a:cxnSpLocks/>
          </p:cNvCxnSpPr>
          <p:nvPr/>
        </p:nvCxnSpPr>
        <p:spPr>
          <a:xfrm>
            <a:off x="3115597" y="3625702"/>
            <a:ext cx="0" cy="698298"/>
          </a:xfrm>
          <a:prstGeom prst="line">
            <a:avLst/>
          </a:prstGeom>
          <a:ln w="63500">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8115C9C-DF7F-49CF-B078-C3322476DA88}"/>
              </a:ext>
            </a:extLst>
          </p:cNvPr>
          <p:cNvCxnSpPr>
            <a:cxnSpLocks/>
            <a:stCxn id="35" idx="4"/>
          </p:cNvCxnSpPr>
          <p:nvPr/>
        </p:nvCxnSpPr>
        <p:spPr>
          <a:xfrm flipH="1">
            <a:off x="1408572" y="3538264"/>
            <a:ext cx="14020" cy="785736"/>
          </a:xfrm>
          <a:prstGeom prst="line">
            <a:avLst/>
          </a:prstGeom>
          <a:ln w="63500">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ACFA3E0-A19B-4ED8-9B33-4C93B3E30DBE}"/>
              </a:ext>
            </a:extLst>
          </p:cNvPr>
          <p:cNvCxnSpPr>
            <a:cxnSpLocks/>
          </p:cNvCxnSpPr>
          <p:nvPr/>
        </p:nvCxnSpPr>
        <p:spPr>
          <a:xfrm>
            <a:off x="4989793" y="3604390"/>
            <a:ext cx="0" cy="698298"/>
          </a:xfrm>
          <a:prstGeom prst="line">
            <a:avLst/>
          </a:prstGeom>
          <a:ln w="63500">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6C7F718-209B-47CC-B878-6C59EAABE996}"/>
              </a:ext>
            </a:extLst>
          </p:cNvPr>
          <p:cNvCxnSpPr>
            <a:cxnSpLocks/>
          </p:cNvCxnSpPr>
          <p:nvPr/>
        </p:nvCxnSpPr>
        <p:spPr>
          <a:xfrm>
            <a:off x="6799516" y="3625702"/>
            <a:ext cx="0" cy="698298"/>
          </a:xfrm>
          <a:prstGeom prst="line">
            <a:avLst/>
          </a:prstGeom>
          <a:ln w="63500">
            <a:solidFill>
              <a:srgbClr val="000066"/>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08BF26EA-F135-4769-92B3-A14FCF148DB5}"/>
              </a:ext>
            </a:extLst>
          </p:cNvPr>
          <p:cNvSpPr/>
          <p:nvPr/>
        </p:nvSpPr>
        <p:spPr>
          <a:xfrm>
            <a:off x="6214964" y="3038526"/>
            <a:ext cx="1169104" cy="932770"/>
          </a:xfrm>
          <a:prstGeom prst="ellipse">
            <a:avLst/>
          </a:prstGeom>
          <a:solidFill>
            <a:schemeClr val="bg1"/>
          </a:solidFill>
          <a:ln w="63500">
            <a:solidFill>
              <a:srgbClr val="000066"/>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EB764005-4FF1-4496-A057-F1069F4B7C9A}"/>
              </a:ext>
            </a:extLst>
          </p:cNvPr>
          <p:cNvSpPr/>
          <p:nvPr/>
        </p:nvSpPr>
        <p:spPr>
          <a:xfrm>
            <a:off x="4394609" y="2927268"/>
            <a:ext cx="1169104" cy="932770"/>
          </a:xfrm>
          <a:prstGeom prst="ellipse">
            <a:avLst/>
          </a:prstGeom>
          <a:solidFill>
            <a:schemeClr val="bg1"/>
          </a:solidFill>
          <a:ln w="63500">
            <a:solidFill>
              <a:srgbClr val="000066"/>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5" name="Oval 34">
            <a:extLst>
              <a:ext uri="{FF2B5EF4-FFF2-40B4-BE49-F238E27FC236}">
                <a16:creationId xmlns:a16="http://schemas.microsoft.com/office/drawing/2014/main" id="{E4B08AC7-D339-4E91-A1E2-6A937557AD89}"/>
              </a:ext>
            </a:extLst>
          </p:cNvPr>
          <p:cNvSpPr/>
          <p:nvPr/>
        </p:nvSpPr>
        <p:spPr>
          <a:xfrm>
            <a:off x="812344" y="2605494"/>
            <a:ext cx="1220496" cy="932770"/>
          </a:xfrm>
          <a:prstGeom prst="ellipse">
            <a:avLst/>
          </a:prstGeom>
          <a:solidFill>
            <a:schemeClr val="bg1"/>
          </a:solidFill>
          <a:ln w="63500">
            <a:solidFill>
              <a:srgbClr val="000066"/>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3" name="Oval 2">
            <a:extLst>
              <a:ext uri="{FF2B5EF4-FFF2-40B4-BE49-F238E27FC236}">
                <a16:creationId xmlns:a16="http://schemas.microsoft.com/office/drawing/2014/main" id="{4BAF9C94-347F-4D51-9F26-8446ACE05643}"/>
              </a:ext>
            </a:extLst>
          </p:cNvPr>
          <p:cNvSpPr/>
          <p:nvPr/>
        </p:nvSpPr>
        <p:spPr>
          <a:xfrm>
            <a:off x="2531044" y="2784022"/>
            <a:ext cx="1169104" cy="932770"/>
          </a:xfrm>
          <a:prstGeom prst="ellipse">
            <a:avLst/>
          </a:prstGeom>
          <a:solidFill>
            <a:schemeClr val="bg1"/>
          </a:solidFill>
          <a:ln w="63500">
            <a:solidFill>
              <a:srgbClr val="000066"/>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BD5D178-E489-419B-9389-2346D5A24C8E}"/>
              </a:ext>
            </a:extLst>
          </p:cNvPr>
          <p:cNvPicPr>
            <a:picLocks noChangeAspect="1"/>
          </p:cNvPicPr>
          <p:nvPr/>
        </p:nvPicPr>
        <p:blipFill>
          <a:blip r:embed="rId4" cstate="print"/>
          <a:stretch>
            <a:fillRect/>
          </a:stretch>
        </p:blipFill>
        <p:spPr>
          <a:xfrm>
            <a:off x="575463" y="3687169"/>
            <a:ext cx="8193734" cy="932769"/>
          </a:xfrm>
          <a:prstGeom prst="rect">
            <a:avLst/>
          </a:prstGeom>
        </p:spPr>
      </p:pic>
      <p:sp>
        <p:nvSpPr>
          <p:cNvPr id="4" name="Title 1"/>
          <p:cNvSpPr>
            <a:spLocks noGrp="1"/>
          </p:cNvSpPr>
          <p:nvPr>
            <p:ph type="title"/>
          </p:nvPr>
        </p:nvSpPr>
        <p:spPr>
          <a:xfrm>
            <a:off x="812344" y="402478"/>
            <a:ext cx="7511144" cy="914400"/>
          </a:xfrm>
        </p:spPr>
        <p:txBody>
          <a:bodyPr>
            <a:normAutofit/>
          </a:bodyPr>
          <a:lstStyle/>
          <a:p>
            <a:r>
              <a:rPr lang="en-US" sz="4400" dirty="0">
                <a:solidFill>
                  <a:srgbClr val="002060"/>
                </a:solidFill>
                <a:latin typeface="Helvetica" panose="020B0604020202020204" pitchFamily="34" charset="0"/>
              </a:rPr>
              <a:t>Census 2020</a:t>
            </a:r>
          </a:p>
        </p:txBody>
      </p:sp>
      <p:sp>
        <p:nvSpPr>
          <p:cNvPr id="8" name="TextBox 7"/>
          <p:cNvSpPr txBox="1"/>
          <p:nvPr/>
        </p:nvSpPr>
        <p:spPr>
          <a:xfrm>
            <a:off x="1914557" y="1196080"/>
            <a:ext cx="3152775" cy="769441"/>
          </a:xfrm>
          <a:prstGeom prst="rect">
            <a:avLst/>
          </a:prstGeom>
          <a:noFill/>
          <a:ln>
            <a:noFill/>
          </a:ln>
        </p:spPr>
        <p:txBody>
          <a:bodyPr wrap="square" rtlCol="0">
            <a:spAutoFit/>
          </a:bodyPr>
          <a:lstStyle/>
          <a:p>
            <a:r>
              <a:rPr lang="en-US" sz="4400" b="1" dirty="0">
                <a:solidFill>
                  <a:srgbClr val="B48D00"/>
                </a:solidFill>
                <a:latin typeface="Helvetica" panose="020B0604020202020204" pitchFamily="34" charset="0"/>
              </a:rPr>
              <a:t>Timeline</a:t>
            </a:r>
          </a:p>
        </p:txBody>
      </p:sp>
      <p:pic>
        <p:nvPicPr>
          <p:cNvPr id="4102" name="Picture 6" descr="Image result for calendar icon"/>
          <p:cNvPicPr>
            <a:picLocks noChangeAspect="1" noChangeArrowheads="1"/>
          </p:cNvPicPr>
          <p:nvPr/>
        </p:nvPicPr>
        <p:blipFill>
          <a:blip r:embed="rId5"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5117" y="1024983"/>
            <a:ext cx="969440" cy="98358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741941" y="3006598"/>
            <a:ext cx="774571" cy="646331"/>
          </a:xfrm>
          <a:prstGeom prst="rect">
            <a:avLst/>
          </a:prstGeom>
        </p:spPr>
        <p:txBody>
          <a:bodyPr wrap="none">
            <a:spAutoFit/>
          </a:bodyPr>
          <a:lstStyle/>
          <a:p>
            <a:pPr algn="ctr"/>
            <a:r>
              <a:rPr lang="en-US" b="1" dirty="0">
                <a:solidFill>
                  <a:srgbClr val="002060"/>
                </a:solidFill>
                <a:latin typeface="Helvetica" panose="020B0604020202020204" pitchFamily="34" charset="0"/>
              </a:rPr>
              <a:t>April </a:t>
            </a:r>
            <a:br>
              <a:rPr lang="en-US" b="1" dirty="0">
                <a:solidFill>
                  <a:srgbClr val="002060"/>
                </a:solidFill>
                <a:latin typeface="Helvetica" panose="020B0604020202020204" pitchFamily="34" charset="0"/>
              </a:rPr>
            </a:br>
            <a:r>
              <a:rPr lang="en-US" b="1" dirty="0">
                <a:solidFill>
                  <a:srgbClr val="002060"/>
                </a:solidFill>
                <a:latin typeface="Helvetica" panose="020B0604020202020204" pitchFamily="34" charset="0"/>
              </a:rPr>
              <a:t>1 </a:t>
            </a:r>
          </a:p>
        </p:txBody>
      </p:sp>
      <p:sp>
        <p:nvSpPr>
          <p:cNvPr id="15" name="Rectangle 14"/>
          <p:cNvSpPr/>
          <p:nvPr/>
        </p:nvSpPr>
        <p:spPr>
          <a:xfrm>
            <a:off x="4640979" y="3105834"/>
            <a:ext cx="697627" cy="646331"/>
          </a:xfrm>
          <a:prstGeom prst="rect">
            <a:avLst/>
          </a:prstGeom>
        </p:spPr>
        <p:txBody>
          <a:bodyPr wrap="none">
            <a:spAutoFit/>
          </a:bodyPr>
          <a:lstStyle/>
          <a:p>
            <a:pPr algn="ctr"/>
            <a:r>
              <a:rPr lang="en-US" b="1" dirty="0">
                <a:solidFill>
                  <a:srgbClr val="002060"/>
                </a:solidFill>
                <a:latin typeface="Helvetica" panose="020B0604020202020204" pitchFamily="34" charset="0"/>
              </a:rPr>
              <a:t>May </a:t>
            </a:r>
            <a:br>
              <a:rPr lang="en-US" b="1" dirty="0">
                <a:solidFill>
                  <a:srgbClr val="002060"/>
                </a:solidFill>
                <a:latin typeface="Helvetica" panose="020B0604020202020204" pitchFamily="34" charset="0"/>
              </a:rPr>
            </a:br>
            <a:r>
              <a:rPr lang="en-US" b="1" dirty="0">
                <a:solidFill>
                  <a:srgbClr val="002060"/>
                </a:solidFill>
                <a:latin typeface="Helvetica" panose="020B0604020202020204" pitchFamily="34" charset="0"/>
              </a:rPr>
              <a:t>28</a:t>
            </a:r>
          </a:p>
        </p:txBody>
      </p:sp>
      <p:sp>
        <p:nvSpPr>
          <p:cNvPr id="17" name="Rectangle 16"/>
          <p:cNvSpPr/>
          <p:nvPr/>
        </p:nvSpPr>
        <p:spPr>
          <a:xfrm>
            <a:off x="650730" y="2835361"/>
            <a:ext cx="1599192" cy="553998"/>
          </a:xfrm>
          <a:prstGeom prst="rect">
            <a:avLst/>
          </a:prstGeom>
        </p:spPr>
        <p:txBody>
          <a:bodyPr wrap="square">
            <a:spAutoFit/>
          </a:bodyPr>
          <a:lstStyle/>
          <a:p>
            <a:pPr algn="ctr"/>
            <a:r>
              <a:rPr lang="en-US" sz="1500" b="1" dirty="0">
                <a:solidFill>
                  <a:srgbClr val="002060"/>
                </a:solidFill>
                <a:latin typeface="Helvetica" panose="020B0604020202020204" pitchFamily="34" charset="0"/>
              </a:rPr>
              <a:t>March 16 –</a:t>
            </a:r>
            <a:br>
              <a:rPr lang="en-US" sz="1500" b="1" dirty="0">
                <a:solidFill>
                  <a:srgbClr val="002060"/>
                </a:solidFill>
                <a:latin typeface="Helvetica" panose="020B0604020202020204" pitchFamily="34" charset="0"/>
              </a:rPr>
            </a:br>
            <a:r>
              <a:rPr lang="en-US" sz="1500" b="1" dirty="0">
                <a:solidFill>
                  <a:srgbClr val="002060"/>
                </a:solidFill>
                <a:latin typeface="Helvetica" panose="020B0604020202020204" pitchFamily="34" charset="0"/>
              </a:rPr>
              <a:t>April 27</a:t>
            </a:r>
          </a:p>
        </p:txBody>
      </p:sp>
      <p:sp>
        <p:nvSpPr>
          <p:cNvPr id="18" name="Rectangle 17"/>
          <p:cNvSpPr/>
          <p:nvPr/>
        </p:nvSpPr>
        <p:spPr>
          <a:xfrm>
            <a:off x="3935732" y="4707376"/>
            <a:ext cx="2086858" cy="923330"/>
          </a:xfrm>
          <a:prstGeom prst="rect">
            <a:avLst/>
          </a:prstGeom>
        </p:spPr>
        <p:txBody>
          <a:bodyPr wrap="square">
            <a:spAutoFit/>
          </a:bodyPr>
          <a:lstStyle/>
          <a:p>
            <a:pPr algn="ctr"/>
            <a:r>
              <a:rPr lang="en-US" dirty="0">
                <a:solidFill>
                  <a:srgbClr val="C00000"/>
                </a:solidFill>
                <a:latin typeface="Helvetica" panose="020B0604020202020204" pitchFamily="34" charset="0"/>
              </a:rPr>
              <a:t>Census workers begin visiting households</a:t>
            </a:r>
          </a:p>
        </p:txBody>
      </p:sp>
      <p:sp>
        <p:nvSpPr>
          <p:cNvPr id="19" name="Rectangle 18"/>
          <p:cNvSpPr/>
          <p:nvPr/>
        </p:nvSpPr>
        <p:spPr>
          <a:xfrm>
            <a:off x="2392078" y="4857814"/>
            <a:ext cx="1447036" cy="369332"/>
          </a:xfrm>
          <a:prstGeom prst="rect">
            <a:avLst/>
          </a:prstGeom>
        </p:spPr>
        <p:txBody>
          <a:bodyPr wrap="square">
            <a:spAutoFit/>
          </a:bodyPr>
          <a:lstStyle/>
          <a:p>
            <a:r>
              <a:rPr lang="en-US" dirty="0">
                <a:solidFill>
                  <a:srgbClr val="C00000"/>
                </a:solidFill>
                <a:latin typeface="Helvetica" panose="020B0604020202020204" pitchFamily="34" charset="0"/>
              </a:rPr>
              <a:t>Census Day</a:t>
            </a:r>
          </a:p>
        </p:txBody>
      </p:sp>
      <p:sp>
        <p:nvSpPr>
          <p:cNvPr id="21" name="Rectangle 20"/>
          <p:cNvSpPr/>
          <p:nvPr/>
        </p:nvSpPr>
        <p:spPr>
          <a:xfrm>
            <a:off x="754966" y="4768843"/>
            <a:ext cx="1377988" cy="646331"/>
          </a:xfrm>
          <a:prstGeom prst="rect">
            <a:avLst/>
          </a:prstGeom>
        </p:spPr>
        <p:txBody>
          <a:bodyPr wrap="square">
            <a:spAutoFit/>
          </a:bodyPr>
          <a:lstStyle/>
          <a:p>
            <a:pPr algn="ctr"/>
            <a:r>
              <a:rPr lang="en-US" dirty="0">
                <a:solidFill>
                  <a:srgbClr val="C00000"/>
                </a:solidFill>
                <a:latin typeface="Helvetica" panose="020B0604020202020204" pitchFamily="34" charset="0"/>
              </a:rPr>
              <a:t>Reminder letters sent</a:t>
            </a:r>
          </a:p>
        </p:txBody>
      </p:sp>
      <p:sp>
        <p:nvSpPr>
          <p:cNvPr id="22" name="Rectangle 21">
            <a:extLst>
              <a:ext uri="{FF2B5EF4-FFF2-40B4-BE49-F238E27FC236}">
                <a16:creationId xmlns:a16="http://schemas.microsoft.com/office/drawing/2014/main" id="{21D148C2-07E0-4867-8ADB-636528CF55A4}"/>
              </a:ext>
            </a:extLst>
          </p:cNvPr>
          <p:cNvSpPr/>
          <p:nvPr/>
        </p:nvSpPr>
        <p:spPr>
          <a:xfrm>
            <a:off x="6277578" y="3240887"/>
            <a:ext cx="1043876" cy="646331"/>
          </a:xfrm>
          <a:prstGeom prst="rect">
            <a:avLst/>
          </a:prstGeom>
        </p:spPr>
        <p:txBody>
          <a:bodyPr wrap="none">
            <a:spAutoFit/>
          </a:bodyPr>
          <a:lstStyle/>
          <a:p>
            <a:pPr algn="ctr"/>
            <a:r>
              <a:rPr lang="en-US" b="1" dirty="0">
                <a:solidFill>
                  <a:srgbClr val="002060"/>
                </a:solidFill>
                <a:latin typeface="Helvetica" panose="020B0604020202020204" pitchFamily="34" charset="0"/>
              </a:rPr>
              <a:t>August </a:t>
            </a:r>
            <a:br>
              <a:rPr lang="en-US" b="1" dirty="0">
                <a:solidFill>
                  <a:srgbClr val="002060"/>
                </a:solidFill>
                <a:latin typeface="Helvetica" panose="020B0604020202020204" pitchFamily="34" charset="0"/>
              </a:rPr>
            </a:br>
            <a:r>
              <a:rPr lang="en-US" b="1" dirty="0">
                <a:solidFill>
                  <a:srgbClr val="002060"/>
                </a:solidFill>
                <a:latin typeface="Helvetica" panose="020B0604020202020204" pitchFamily="34" charset="0"/>
              </a:rPr>
              <a:t>14</a:t>
            </a:r>
          </a:p>
        </p:txBody>
      </p:sp>
      <p:sp>
        <p:nvSpPr>
          <p:cNvPr id="25" name="Rectangle 24">
            <a:extLst>
              <a:ext uri="{FF2B5EF4-FFF2-40B4-BE49-F238E27FC236}">
                <a16:creationId xmlns:a16="http://schemas.microsoft.com/office/drawing/2014/main" id="{652A33BA-7BA3-4721-9790-2D1FFEF40773}"/>
              </a:ext>
            </a:extLst>
          </p:cNvPr>
          <p:cNvSpPr/>
          <p:nvPr/>
        </p:nvSpPr>
        <p:spPr>
          <a:xfrm>
            <a:off x="5964865" y="4734888"/>
            <a:ext cx="1787704" cy="932769"/>
          </a:xfrm>
          <a:prstGeom prst="rect">
            <a:avLst/>
          </a:prstGeom>
        </p:spPr>
        <p:txBody>
          <a:bodyPr wrap="square">
            <a:spAutoFit/>
          </a:bodyPr>
          <a:lstStyle/>
          <a:p>
            <a:pPr algn="ctr"/>
            <a:r>
              <a:rPr lang="en-US" dirty="0">
                <a:solidFill>
                  <a:srgbClr val="C00000"/>
                </a:solidFill>
                <a:latin typeface="Helvetica" panose="020B0604020202020204" pitchFamily="34" charset="0"/>
              </a:rPr>
              <a:t>New self </a:t>
            </a:r>
            <a:br>
              <a:rPr lang="en-US" dirty="0">
                <a:solidFill>
                  <a:srgbClr val="C00000"/>
                </a:solidFill>
                <a:latin typeface="Helvetica" panose="020B0604020202020204" pitchFamily="34" charset="0"/>
              </a:rPr>
            </a:br>
            <a:r>
              <a:rPr lang="en-US" dirty="0">
                <a:solidFill>
                  <a:srgbClr val="C00000"/>
                </a:solidFill>
                <a:latin typeface="Helvetica" panose="020B0604020202020204" pitchFamily="34" charset="0"/>
              </a:rPr>
              <a:t>response deadline</a:t>
            </a:r>
          </a:p>
        </p:txBody>
      </p:sp>
    </p:spTree>
    <p:custDataLst>
      <p:tags r:id="rId1"/>
    </p:custDataLst>
    <p:extLst>
      <p:ext uri="{BB962C8B-B14F-4D97-AF65-F5344CB8AC3E}">
        <p14:creationId xmlns:p14="http://schemas.microsoft.com/office/powerpoint/2010/main" val="5387336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4400" b="1" dirty="0" smtClean="0">
            <a:solidFill>
              <a:srgbClr val="B48D00"/>
            </a:solidFill>
            <a:latin typeface="Helvetica"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6447</TotalTime>
  <Words>1468</Words>
  <Application>Microsoft Office PowerPoint</Application>
  <PresentationFormat>On-screen Show (4:3)</PresentationFormat>
  <Paragraphs>202</Paragraphs>
  <Slides>27</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EnzoOT-Bold</vt:lpstr>
      <vt:lpstr>Helvetica</vt:lpstr>
      <vt:lpstr>Open Sans</vt:lpstr>
      <vt:lpstr>Wingdings</vt:lpstr>
      <vt:lpstr>1_Office Theme</vt:lpstr>
      <vt:lpstr>Census 2020  Training Webinar</vt:lpstr>
      <vt:lpstr>Presenters</vt:lpstr>
      <vt:lpstr>Yes We Count! Census 2020</vt:lpstr>
      <vt:lpstr>Census 2020</vt:lpstr>
      <vt:lpstr>PowerPoint Presentation</vt:lpstr>
      <vt:lpstr>PowerPoint Presentation</vt:lpstr>
      <vt:lpstr>Who is Counted in the  2020 Census?</vt:lpstr>
      <vt:lpstr>PowerPoint Presentation</vt:lpstr>
      <vt:lpstr>Census 2020</vt:lpstr>
      <vt:lpstr>Invitation</vt:lpstr>
      <vt:lpstr>Languages</vt:lpstr>
      <vt:lpstr>PowerPoint Presentation</vt:lpstr>
      <vt:lpstr>PowerPoint Presentation</vt:lpstr>
      <vt:lpstr>PowerPoint Presentation</vt:lpstr>
      <vt:lpstr>PowerPoint Presentation</vt:lpstr>
      <vt:lpstr>Census 2020</vt:lpstr>
      <vt:lpstr>PowerPoint Presentation</vt:lpstr>
      <vt:lpstr>Focus of the lessons plans</vt:lpstr>
      <vt:lpstr>Where to find Census information and lesson plans</vt:lpstr>
      <vt:lpstr>Lesson plans and Activities</vt:lpstr>
      <vt:lpstr>PowerPoint Presentation</vt:lpstr>
      <vt:lpstr>Beginners</vt:lpstr>
      <vt:lpstr>Intermediate</vt:lpstr>
      <vt:lpstr>Advanced</vt:lpstr>
      <vt:lpstr>Online teaching</vt:lpstr>
      <vt:lpstr>Resources</vt:lpstr>
      <vt:lpstr>Census 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Caban</dc:creator>
  <cp:lastModifiedBy>Shea Lord</cp:lastModifiedBy>
  <cp:revision>187</cp:revision>
  <cp:lastPrinted>2019-03-15T20:05:03Z</cp:lastPrinted>
  <dcterms:created xsi:type="dcterms:W3CDTF">2015-10-30T15:21:15Z</dcterms:created>
  <dcterms:modified xsi:type="dcterms:W3CDTF">2020-03-30T18:40:29Z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D1CB0184-204B-433A-8653-36A0C2F3C42A</vt:lpwstr>
  </property>
  <property fmtid="{D5CDD505-2E9C-101B-9397-08002B2CF9AE}" pid="3" name="ArticulatePath">
    <vt:lpwstr>Presentation1</vt:lpwstr>
  </property>
</Properties>
</file>