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2"/>
  </p:handoutMasterIdLst>
  <p:sldIdLst>
    <p:sldId id="256" r:id="rId2"/>
    <p:sldId id="291" r:id="rId3"/>
    <p:sldId id="292" r:id="rId4"/>
    <p:sldId id="293" r:id="rId5"/>
    <p:sldId id="294" r:id="rId6"/>
    <p:sldId id="295" r:id="rId7"/>
    <p:sldId id="296" r:id="rId8"/>
    <p:sldId id="282" r:id="rId9"/>
    <p:sldId id="263" r:id="rId10"/>
    <p:sldId id="283" r:id="rId11"/>
    <p:sldId id="284" r:id="rId12"/>
    <p:sldId id="285"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47D40F-63A2-4403-98D2-49132A9A02C2}" type="datetimeFigureOut">
              <a:rPr lang="en-US" smtClean="0"/>
              <a:t>3/28/2020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B2BB4F-AC84-4F33-8F51-A3940FCA86CF}" type="slidenum">
              <a:rPr lang="en-US" smtClean="0"/>
              <a:t>‹#›</a:t>
            </a:fld>
            <a:endParaRPr lang="en-US"/>
          </a:p>
        </p:txBody>
      </p:sp>
    </p:spTree>
    <p:extLst>
      <p:ext uri="{BB962C8B-B14F-4D97-AF65-F5344CB8AC3E}">
        <p14:creationId xmlns:p14="http://schemas.microsoft.com/office/powerpoint/2010/main" val="6453578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51C11D5-933F-4229-A02A-17097D137845}" type="datetimeFigureOut">
              <a:rPr lang="en-US" smtClean="0"/>
              <a:t>3/28/2020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59B1F60-EA10-42D2-B9CE-0DED7C5683E2}"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103388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1C11D5-933F-4229-A02A-17097D137845}"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1F60-EA10-42D2-B9CE-0DED7C5683E2}" type="slidenum">
              <a:rPr lang="en-US" smtClean="0"/>
              <a:t>‹#›</a:t>
            </a:fld>
            <a:endParaRPr lang="en-US"/>
          </a:p>
        </p:txBody>
      </p:sp>
    </p:spTree>
    <p:extLst>
      <p:ext uri="{BB962C8B-B14F-4D97-AF65-F5344CB8AC3E}">
        <p14:creationId xmlns:p14="http://schemas.microsoft.com/office/powerpoint/2010/main" val="23803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1C11D5-933F-4229-A02A-17097D137845}"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1F60-EA10-42D2-B9CE-0DED7C5683E2}" type="slidenum">
              <a:rPr lang="en-US" smtClean="0"/>
              <a:t>‹#›</a:t>
            </a:fld>
            <a:endParaRPr lang="en-US"/>
          </a:p>
        </p:txBody>
      </p:sp>
    </p:spTree>
    <p:extLst>
      <p:ext uri="{BB962C8B-B14F-4D97-AF65-F5344CB8AC3E}">
        <p14:creationId xmlns:p14="http://schemas.microsoft.com/office/powerpoint/2010/main" val="28858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1C11D5-933F-4229-A02A-17097D137845}"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1F60-EA10-42D2-B9CE-0DED7C5683E2}" type="slidenum">
              <a:rPr lang="en-US" smtClean="0"/>
              <a:t>‹#›</a:t>
            </a:fld>
            <a:endParaRPr lang="en-US"/>
          </a:p>
        </p:txBody>
      </p:sp>
    </p:spTree>
    <p:extLst>
      <p:ext uri="{BB962C8B-B14F-4D97-AF65-F5344CB8AC3E}">
        <p14:creationId xmlns:p14="http://schemas.microsoft.com/office/powerpoint/2010/main" val="296635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51C11D5-933F-4229-A02A-17097D137845}" type="datetimeFigureOut">
              <a:rPr lang="en-US" smtClean="0"/>
              <a:t>3/28/2020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59B1F60-EA10-42D2-B9CE-0DED7C5683E2}"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287550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1C11D5-933F-4229-A02A-17097D137845}" type="datetimeFigureOut">
              <a:rPr lang="en-US" smtClean="0"/>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1F60-EA10-42D2-B9CE-0DED7C5683E2}" type="slidenum">
              <a:rPr lang="en-US" smtClean="0"/>
              <a:t>‹#›</a:t>
            </a:fld>
            <a:endParaRPr lang="en-US"/>
          </a:p>
        </p:txBody>
      </p:sp>
    </p:spTree>
    <p:extLst>
      <p:ext uri="{BB962C8B-B14F-4D97-AF65-F5344CB8AC3E}">
        <p14:creationId xmlns:p14="http://schemas.microsoft.com/office/powerpoint/2010/main" val="274737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1C11D5-933F-4229-A02A-17097D137845}" type="datetimeFigureOut">
              <a:rPr lang="en-US" smtClean="0"/>
              <a:t>3/28/2020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B1F60-EA10-42D2-B9CE-0DED7C5683E2}" type="slidenum">
              <a:rPr lang="en-US" smtClean="0"/>
              <a:t>‹#›</a:t>
            </a:fld>
            <a:endParaRPr lang="en-US"/>
          </a:p>
        </p:txBody>
      </p:sp>
    </p:spTree>
    <p:extLst>
      <p:ext uri="{BB962C8B-B14F-4D97-AF65-F5344CB8AC3E}">
        <p14:creationId xmlns:p14="http://schemas.microsoft.com/office/powerpoint/2010/main" val="311762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1C11D5-933F-4229-A02A-17097D137845}" type="datetimeFigureOut">
              <a:rPr lang="en-US" smtClean="0"/>
              <a:t>3/28/2020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B1F60-EA10-42D2-B9CE-0DED7C5683E2}" type="slidenum">
              <a:rPr lang="en-US" smtClean="0"/>
              <a:t>‹#›</a:t>
            </a:fld>
            <a:endParaRPr lang="en-US"/>
          </a:p>
        </p:txBody>
      </p:sp>
    </p:spTree>
    <p:extLst>
      <p:ext uri="{BB962C8B-B14F-4D97-AF65-F5344CB8AC3E}">
        <p14:creationId xmlns:p14="http://schemas.microsoft.com/office/powerpoint/2010/main" val="19688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C11D5-933F-4229-A02A-17097D137845}" type="datetimeFigureOut">
              <a:rPr lang="en-US" smtClean="0"/>
              <a:t>3/28/2020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B1F60-EA10-42D2-B9CE-0DED7C5683E2}" type="slidenum">
              <a:rPr lang="en-US" smtClean="0"/>
              <a:t>‹#›</a:t>
            </a:fld>
            <a:endParaRPr lang="en-US"/>
          </a:p>
        </p:txBody>
      </p:sp>
    </p:spTree>
    <p:extLst>
      <p:ext uri="{BB962C8B-B14F-4D97-AF65-F5344CB8AC3E}">
        <p14:creationId xmlns:p14="http://schemas.microsoft.com/office/powerpoint/2010/main" val="156267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51C11D5-933F-4229-A02A-17097D137845}" type="datetimeFigureOut">
              <a:rPr lang="en-US" smtClean="0"/>
              <a:t>3/28/2020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59B1F60-EA10-42D2-B9CE-0DED7C5683E2}"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237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51C11D5-933F-4229-A02A-17097D137845}" type="datetimeFigureOut">
              <a:rPr lang="en-US" smtClean="0"/>
              <a:t>3/28/2020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59B1F60-EA10-42D2-B9CE-0DED7C5683E2}"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147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51C11D5-933F-4229-A02A-17097D137845}" type="datetimeFigureOut">
              <a:rPr lang="en-US" smtClean="0"/>
              <a:t>3/28/2020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59B1F60-EA10-42D2-B9CE-0DED7C5683E2}"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2184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loridaliteracy.org/2020census.html" TargetMode="External"/><Relationship Id="rId2" Type="http://schemas.openxmlformats.org/officeDocument/2006/relationships/hyperlink" Target="https://2020census.gov/" TargetMode="External"/><Relationship Id="rId1" Type="http://schemas.openxmlformats.org/officeDocument/2006/relationships/slideLayout" Target="../slideLayouts/slideLayout2.xml"/><Relationship Id="rId6" Type="http://schemas.openxmlformats.org/officeDocument/2006/relationships/hyperlink" Target="https://www.youtube.com/watch?v=895dO2hBdqk" TargetMode="External"/><Relationship Id="rId5" Type="http://schemas.openxmlformats.org/officeDocument/2006/relationships/hyperlink" Target="https://www.youtube.com/watch?v=Eq-FMB4epyw" TargetMode="External"/><Relationship Id="rId4" Type="http://schemas.openxmlformats.org/officeDocument/2006/relationships/hyperlink" Target="https://www.youtube.com/watch?v=oXZAe8XYeN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tel:844-474-2020" TargetMode="External"/><Relationship Id="rId2" Type="http://schemas.openxmlformats.org/officeDocument/2006/relationships/hyperlink" Target="tel:844-461-2020" TargetMode="External"/><Relationship Id="rId1" Type="http://schemas.openxmlformats.org/officeDocument/2006/relationships/slideLayout" Target="../slideLayouts/slideLayout2.xml"/><Relationship Id="rId5" Type="http://schemas.openxmlformats.org/officeDocument/2006/relationships/hyperlink" Target="tel:844-418-2020" TargetMode="External"/><Relationship Id="rId4" Type="http://schemas.openxmlformats.org/officeDocument/2006/relationships/hyperlink" Target="tel:844-460-202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y2020census.gov/" TargetMode="External"/><Relationship Id="rId2" Type="http://schemas.openxmlformats.org/officeDocument/2006/relationships/hyperlink" Target="https://nelrc.org/courses/practice_census/story.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United States Census Bureau"/>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2020 census</a:t>
            </a:r>
            <a:endParaRPr lang="en-US" dirty="0"/>
          </a:p>
        </p:txBody>
      </p:sp>
      <p:sp>
        <p:nvSpPr>
          <p:cNvPr id="3" name="Subtitle 2"/>
          <p:cNvSpPr>
            <a:spLocks noGrp="1"/>
          </p:cNvSpPr>
          <p:nvPr>
            <p:ph type="subTitle" idx="1"/>
          </p:nvPr>
        </p:nvSpPr>
        <p:spPr/>
        <p:txBody>
          <a:bodyPr>
            <a:normAutofit lnSpcReduction="10000"/>
          </a:bodyPr>
          <a:lstStyle/>
          <a:p>
            <a:r>
              <a:rPr lang="en-US" sz="3000" b="1" dirty="0" smtClean="0">
                <a:solidFill>
                  <a:srgbClr val="FF0000"/>
                </a:solidFill>
              </a:rPr>
              <a:t>FLORIDA COUNTS</a:t>
            </a:r>
          </a:p>
          <a:p>
            <a:r>
              <a:rPr lang="en-US" sz="3000" b="1" dirty="0" smtClean="0">
                <a:solidFill>
                  <a:srgbClr val="FF0000"/>
                </a:solidFill>
              </a:rPr>
              <a:t>YES, WE COUNT!</a:t>
            </a:r>
            <a:endParaRPr lang="en-US" sz="3000" b="1" dirty="0">
              <a:solidFill>
                <a:srgbClr val="FF0000"/>
              </a:solidFill>
            </a:endParaRPr>
          </a:p>
        </p:txBody>
      </p:sp>
      <p:sp>
        <p:nvSpPr>
          <p:cNvPr id="2" name="TextBox 1"/>
          <p:cNvSpPr txBox="1"/>
          <p:nvPr/>
        </p:nvSpPr>
        <p:spPr>
          <a:xfrm>
            <a:off x="734291" y="5153891"/>
            <a:ext cx="7398327" cy="923330"/>
          </a:xfrm>
          <a:prstGeom prst="rect">
            <a:avLst/>
          </a:prstGeom>
          <a:noFill/>
        </p:spPr>
        <p:txBody>
          <a:bodyPr wrap="square" rtlCol="0">
            <a:spAutoFit/>
          </a:bodyPr>
          <a:lstStyle/>
          <a:p>
            <a:endParaRPr lang="en-US" i="1" dirty="0" smtClean="0"/>
          </a:p>
          <a:p>
            <a:r>
              <a:rPr lang="en-US" i="1" dirty="0" smtClean="0"/>
              <a:t>Lesson </a:t>
            </a:r>
            <a:r>
              <a:rPr lang="en-US" i="1" dirty="0"/>
              <a:t>developed by Vania Aguilar from ACE of Tallahassee</a:t>
            </a:r>
            <a:br>
              <a:rPr lang="en-US" i="1" dirty="0"/>
            </a:br>
            <a:r>
              <a:rPr lang="en-US" i="1" dirty="0"/>
              <a:t>Funded by the Florida Literacy </a:t>
            </a:r>
            <a:r>
              <a:rPr lang="en-US" i="1" dirty="0" smtClean="0"/>
              <a:t>Coalition</a:t>
            </a:r>
            <a:endParaRPr lang="en-US" dirty="0"/>
          </a:p>
        </p:txBody>
      </p:sp>
    </p:spTree>
    <p:extLst>
      <p:ext uri="{BB962C8B-B14F-4D97-AF65-F5344CB8AC3E}">
        <p14:creationId xmlns:p14="http://schemas.microsoft.com/office/powerpoint/2010/main" val="1533945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63" y="-1"/>
            <a:ext cx="11480510" cy="5458691"/>
          </a:xfrm>
          <a:prstGeom prst="rect">
            <a:avLst/>
          </a:prstGeom>
        </p:spPr>
      </p:pic>
      <p:sp>
        <p:nvSpPr>
          <p:cNvPr id="3" name="TextBox 2"/>
          <p:cNvSpPr txBox="1"/>
          <p:nvPr/>
        </p:nvSpPr>
        <p:spPr>
          <a:xfrm>
            <a:off x="706582" y="5486400"/>
            <a:ext cx="11485418" cy="1477328"/>
          </a:xfrm>
          <a:prstGeom prst="rect">
            <a:avLst/>
          </a:prstGeom>
          <a:noFill/>
        </p:spPr>
        <p:txBody>
          <a:bodyPr wrap="square" rtlCol="0">
            <a:spAutoFit/>
          </a:bodyPr>
          <a:lstStyle/>
          <a:p>
            <a:r>
              <a:rPr lang="en-US" b="1" dirty="0" smtClean="0">
                <a:solidFill>
                  <a:srgbClr val="FF0000"/>
                </a:solidFill>
              </a:rPr>
              <a:t>Enter your Census ID number here then click login to move to the next screen.</a:t>
            </a:r>
          </a:p>
          <a:p>
            <a:endParaRPr lang="en-US" b="1" dirty="0" smtClean="0">
              <a:solidFill>
                <a:srgbClr val="FF0000"/>
              </a:solidFill>
            </a:endParaRPr>
          </a:p>
          <a:p>
            <a:r>
              <a:rPr lang="en-US" b="1" dirty="0" smtClean="0">
                <a:solidFill>
                  <a:srgbClr val="FF0000"/>
                </a:solidFill>
              </a:rPr>
              <a:t>If you didn’t receive an invitation letter and do not have a Census ID number, you can click on this section to move forward. </a:t>
            </a:r>
            <a:endParaRPr lang="en-US" b="1" dirty="0"/>
          </a:p>
          <a:p>
            <a:endParaRPr lang="en-US" dirty="0"/>
          </a:p>
        </p:txBody>
      </p:sp>
      <p:cxnSp>
        <p:nvCxnSpPr>
          <p:cNvPr id="7" name="Straight Arrow Connector 6"/>
          <p:cNvCxnSpPr/>
          <p:nvPr/>
        </p:nvCxnSpPr>
        <p:spPr>
          <a:xfrm flipH="1" flipV="1">
            <a:off x="4059383" y="5126182"/>
            <a:ext cx="6137562" cy="173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69818" y="4170218"/>
            <a:ext cx="277091" cy="14270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196946" y="5126182"/>
            <a:ext cx="13854" cy="102523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93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96" y="0"/>
            <a:ext cx="11501004" cy="5778598"/>
          </a:xfrm>
          <a:prstGeom prst="rect">
            <a:avLst/>
          </a:prstGeom>
        </p:spPr>
      </p:pic>
      <p:sp>
        <p:nvSpPr>
          <p:cNvPr id="3" name="TextBox 2"/>
          <p:cNvSpPr txBox="1"/>
          <p:nvPr/>
        </p:nvSpPr>
        <p:spPr>
          <a:xfrm>
            <a:off x="690996" y="5778598"/>
            <a:ext cx="11501004" cy="369332"/>
          </a:xfrm>
          <a:prstGeom prst="rect">
            <a:avLst/>
          </a:prstGeom>
          <a:noFill/>
        </p:spPr>
        <p:txBody>
          <a:bodyPr wrap="square" rtlCol="0">
            <a:spAutoFit/>
          </a:bodyPr>
          <a:lstStyle/>
          <a:p>
            <a:r>
              <a:rPr lang="en-US" b="1" dirty="0" smtClean="0">
                <a:solidFill>
                  <a:srgbClr val="FF0000"/>
                </a:solidFill>
              </a:rPr>
              <a:t>Select one of the options above, and it will take you to the next screen where you will enter your address</a:t>
            </a:r>
            <a:r>
              <a:rPr lang="en-US" dirty="0" smtClean="0">
                <a:solidFill>
                  <a:srgbClr val="FF0000"/>
                </a:solidFill>
              </a:rPr>
              <a:t>.</a:t>
            </a:r>
            <a:endParaRPr lang="en-US" dirty="0"/>
          </a:p>
        </p:txBody>
      </p:sp>
    </p:spTree>
    <p:extLst>
      <p:ext uri="{BB962C8B-B14F-4D97-AF65-F5344CB8AC3E}">
        <p14:creationId xmlns:p14="http://schemas.microsoft.com/office/powerpoint/2010/main" val="18085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86" y="0"/>
            <a:ext cx="11490614" cy="5848910"/>
          </a:xfrm>
          <a:prstGeom prst="rect">
            <a:avLst/>
          </a:prstGeom>
        </p:spPr>
      </p:pic>
      <p:sp>
        <p:nvSpPr>
          <p:cNvPr id="4" name="TextBox 3"/>
          <p:cNvSpPr txBox="1"/>
          <p:nvPr/>
        </p:nvSpPr>
        <p:spPr>
          <a:xfrm>
            <a:off x="701387" y="5874327"/>
            <a:ext cx="11490614" cy="646331"/>
          </a:xfrm>
          <a:prstGeom prst="rect">
            <a:avLst/>
          </a:prstGeom>
          <a:noFill/>
        </p:spPr>
        <p:txBody>
          <a:bodyPr wrap="square" rtlCol="0">
            <a:spAutoFit/>
          </a:bodyPr>
          <a:lstStyle/>
          <a:p>
            <a:r>
              <a:rPr lang="en-US" b="1" dirty="0" smtClean="0">
                <a:solidFill>
                  <a:srgbClr val="FF0000"/>
                </a:solidFill>
              </a:rPr>
              <a:t>Enter your address here. From this point on, all the other questions will be the same as if you had entered a Census ID number.</a:t>
            </a:r>
            <a:endParaRPr lang="en-US" b="1" dirty="0">
              <a:solidFill>
                <a:srgbClr val="FF0000"/>
              </a:solidFill>
            </a:endParaRPr>
          </a:p>
        </p:txBody>
      </p:sp>
    </p:spTree>
    <p:extLst>
      <p:ext uri="{BB962C8B-B14F-4D97-AF65-F5344CB8AC3E}">
        <p14:creationId xmlns:p14="http://schemas.microsoft.com/office/powerpoint/2010/main" val="559584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436" y="0"/>
            <a:ext cx="11471564" cy="6282945"/>
          </a:xfrm>
          <a:prstGeom prst="rect">
            <a:avLst/>
          </a:prstGeom>
        </p:spPr>
      </p:pic>
    </p:spTree>
    <p:extLst>
      <p:ext uri="{BB962C8B-B14F-4D97-AF65-F5344CB8AC3E}">
        <p14:creationId xmlns:p14="http://schemas.microsoft.com/office/powerpoint/2010/main" val="3050376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59" y="0"/>
            <a:ext cx="11459441" cy="5947995"/>
          </a:xfrm>
          <a:prstGeom prst="rect">
            <a:avLst/>
          </a:prstGeom>
        </p:spPr>
      </p:pic>
    </p:spTree>
    <p:extLst>
      <p:ext uri="{BB962C8B-B14F-4D97-AF65-F5344CB8AC3E}">
        <p14:creationId xmlns:p14="http://schemas.microsoft.com/office/powerpoint/2010/main" val="2888864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41" y="0"/>
            <a:ext cx="11514859" cy="6132506"/>
          </a:xfrm>
          <a:prstGeom prst="rect">
            <a:avLst/>
          </a:prstGeom>
        </p:spPr>
      </p:pic>
      <p:sp>
        <p:nvSpPr>
          <p:cNvPr id="3" name="TextBox 2"/>
          <p:cNvSpPr txBox="1"/>
          <p:nvPr/>
        </p:nvSpPr>
        <p:spPr>
          <a:xfrm>
            <a:off x="720436" y="6151418"/>
            <a:ext cx="11471564" cy="646331"/>
          </a:xfrm>
          <a:prstGeom prst="rect">
            <a:avLst/>
          </a:prstGeom>
          <a:noFill/>
        </p:spPr>
        <p:txBody>
          <a:bodyPr wrap="square" rtlCol="0">
            <a:spAutoFit/>
          </a:bodyPr>
          <a:lstStyle/>
          <a:p>
            <a:r>
              <a:rPr lang="en-US" b="1" dirty="0" smtClean="0">
                <a:solidFill>
                  <a:srgbClr val="FF0000"/>
                </a:solidFill>
              </a:rPr>
              <a:t>This will screen asks for your phone number.  If you don’t have one or don’t want to disclose it, you can press next.  A red box will appear, click next again and it will move to the next screen.</a:t>
            </a:r>
            <a:endParaRPr lang="en-US" b="1" dirty="0">
              <a:solidFill>
                <a:srgbClr val="FF0000"/>
              </a:solidFill>
            </a:endParaRPr>
          </a:p>
        </p:txBody>
      </p:sp>
    </p:spTree>
    <p:extLst>
      <p:ext uri="{BB962C8B-B14F-4D97-AF65-F5344CB8AC3E}">
        <p14:creationId xmlns:p14="http://schemas.microsoft.com/office/powerpoint/2010/main" val="315554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18" y="0"/>
            <a:ext cx="11488882" cy="6170641"/>
          </a:xfrm>
          <a:prstGeom prst="rect">
            <a:avLst/>
          </a:prstGeom>
        </p:spPr>
      </p:pic>
      <p:sp>
        <p:nvSpPr>
          <p:cNvPr id="3" name="TextBox 2"/>
          <p:cNvSpPr txBox="1"/>
          <p:nvPr/>
        </p:nvSpPr>
        <p:spPr>
          <a:xfrm>
            <a:off x="692727" y="6165273"/>
            <a:ext cx="11499273" cy="369332"/>
          </a:xfrm>
          <a:prstGeom prst="rect">
            <a:avLst/>
          </a:prstGeom>
          <a:noFill/>
        </p:spPr>
        <p:txBody>
          <a:bodyPr wrap="square" rtlCol="0">
            <a:spAutoFit/>
          </a:bodyPr>
          <a:lstStyle/>
          <a:p>
            <a:r>
              <a:rPr lang="en-US" b="1" dirty="0" smtClean="0">
                <a:solidFill>
                  <a:srgbClr val="FF0000"/>
                </a:solidFill>
              </a:rPr>
              <a:t>Enter the number of people living in your home; you will enter information about each person starting with you.</a:t>
            </a:r>
            <a:endParaRPr lang="en-US" b="1" dirty="0">
              <a:solidFill>
                <a:srgbClr val="FF0000"/>
              </a:solidFill>
            </a:endParaRPr>
          </a:p>
        </p:txBody>
      </p:sp>
    </p:spTree>
    <p:extLst>
      <p:ext uri="{BB962C8B-B14F-4D97-AF65-F5344CB8AC3E}">
        <p14:creationId xmlns:p14="http://schemas.microsoft.com/office/powerpoint/2010/main" val="274638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32" y="0"/>
            <a:ext cx="11515968" cy="6185189"/>
          </a:xfrm>
          <a:prstGeom prst="rect">
            <a:avLst/>
          </a:prstGeom>
        </p:spPr>
      </p:pic>
      <p:sp>
        <p:nvSpPr>
          <p:cNvPr id="3" name="TextBox 2"/>
          <p:cNvSpPr txBox="1"/>
          <p:nvPr/>
        </p:nvSpPr>
        <p:spPr>
          <a:xfrm>
            <a:off x="676032" y="6185189"/>
            <a:ext cx="11515968" cy="369332"/>
          </a:xfrm>
          <a:prstGeom prst="rect">
            <a:avLst/>
          </a:prstGeom>
          <a:noFill/>
        </p:spPr>
        <p:txBody>
          <a:bodyPr wrap="square" rtlCol="0">
            <a:spAutoFit/>
          </a:bodyPr>
          <a:lstStyle/>
          <a:p>
            <a:r>
              <a:rPr lang="en-US" b="1" dirty="0" smtClean="0">
                <a:solidFill>
                  <a:srgbClr val="FF0000"/>
                </a:solidFill>
              </a:rPr>
              <a:t>You can enter the next person’s name and click on “Add another person” to enter more people.</a:t>
            </a:r>
            <a:endParaRPr lang="en-US" b="1" dirty="0">
              <a:solidFill>
                <a:srgbClr val="FF0000"/>
              </a:solidFill>
            </a:endParaRPr>
          </a:p>
        </p:txBody>
      </p:sp>
    </p:spTree>
    <p:extLst>
      <p:ext uri="{BB962C8B-B14F-4D97-AF65-F5344CB8AC3E}">
        <p14:creationId xmlns:p14="http://schemas.microsoft.com/office/powerpoint/2010/main" val="1366240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57" y="0"/>
            <a:ext cx="11422423" cy="6022398"/>
          </a:xfrm>
          <a:prstGeom prst="rect">
            <a:avLst/>
          </a:prstGeom>
        </p:spPr>
      </p:pic>
    </p:spTree>
    <p:extLst>
      <p:ext uri="{BB962C8B-B14F-4D97-AF65-F5344CB8AC3E}">
        <p14:creationId xmlns:p14="http://schemas.microsoft.com/office/powerpoint/2010/main" val="4037632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71" y="0"/>
            <a:ext cx="11492929" cy="6212898"/>
          </a:xfrm>
          <a:prstGeom prst="rect">
            <a:avLst/>
          </a:prstGeom>
        </p:spPr>
      </p:pic>
    </p:spTree>
    <p:extLst>
      <p:ext uri="{BB962C8B-B14F-4D97-AF65-F5344CB8AC3E}">
        <p14:creationId xmlns:p14="http://schemas.microsoft.com/office/powerpoint/2010/main" val="2534291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Census?</a:t>
            </a:r>
            <a:endParaRPr lang="en-US" dirty="0"/>
          </a:p>
        </p:txBody>
      </p:sp>
      <p:sp>
        <p:nvSpPr>
          <p:cNvPr id="4" name="AutoShape 2" descr="United States Census Bureau"/>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3000" b="1" dirty="0" smtClean="0"/>
              <a:t>It’s a headcount of everyone who lives in the United </a:t>
            </a:r>
            <a:r>
              <a:rPr lang="en-US" sz="3000" b="1" dirty="0"/>
              <a:t>S</a:t>
            </a:r>
            <a:r>
              <a:rPr lang="en-US" sz="3000" b="1" dirty="0" smtClean="0"/>
              <a:t>tates.</a:t>
            </a:r>
          </a:p>
          <a:p>
            <a:r>
              <a:rPr lang="en-US" sz="3000" b="1" dirty="0" smtClean="0"/>
              <a:t>It takes place every 10 years.</a:t>
            </a:r>
          </a:p>
          <a:p>
            <a:r>
              <a:rPr lang="en-US" sz="3000" b="1" dirty="0" smtClean="0"/>
              <a:t>It’s not a choice; the U.S. Constitution requires it.</a:t>
            </a:r>
          </a:p>
          <a:p>
            <a:r>
              <a:rPr lang="en-US" sz="3000" b="1" dirty="0" smtClean="0"/>
              <a:t>It’s a way to show your democracy</a:t>
            </a:r>
          </a:p>
          <a:p>
            <a:pPr lvl="1"/>
            <a:r>
              <a:rPr lang="en-US" sz="3000" b="1" dirty="0" smtClean="0"/>
              <a:t>It’s a way to say </a:t>
            </a:r>
            <a:r>
              <a:rPr lang="en-US" sz="3000" b="1" dirty="0" smtClean="0">
                <a:solidFill>
                  <a:srgbClr val="FF0000"/>
                </a:solidFill>
              </a:rPr>
              <a:t>“I C0UNT”!</a:t>
            </a:r>
            <a:endParaRPr lang="en-US" sz="3000" b="1" dirty="0">
              <a:solidFill>
                <a:srgbClr val="FF0000"/>
              </a:solidFill>
            </a:endParaRPr>
          </a:p>
        </p:txBody>
      </p:sp>
    </p:spTree>
    <p:extLst>
      <p:ext uri="{BB962C8B-B14F-4D97-AF65-F5344CB8AC3E}">
        <p14:creationId xmlns:p14="http://schemas.microsoft.com/office/powerpoint/2010/main" val="5165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ircle(in)">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p:cTn id="4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03" y="0"/>
            <a:ext cx="11523917" cy="6152284"/>
          </a:xfrm>
          <a:prstGeom prst="rect">
            <a:avLst/>
          </a:prstGeom>
        </p:spPr>
      </p:pic>
      <p:sp>
        <p:nvSpPr>
          <p:cNvPr id="4" name="TextBox 3"/>
          <p:cNvSpPr txBox="1"/>
          <p:nvPr/>
        </p:nvSpPr>
        <p:spPr>
          <a:xfrm>
            <a:off x="723503" y="6152284"/>
            <a:ext cx="11468497" cy="369332"/>
          </a:xfrm>
          <a:prstGeom prst="rect">
            <a:avLst/>
          </a:prstGeom>
          <a:noFill/>
        </p:spPr>
        <p:txBody>
          <a:bodyPr wrap="square" rtlCol="0">
            <a:spAutoFit/>
          </a:bodyPr>
          <a:lstStyle/>
          <a:p>
            <a:r>
              <a:rPr lang="en-US" b="1" dirty="0" smtClean="0">
                <a:solidFill>
                  <a:srgbClr val="FF0000"/>
                </a:solidFill>
              </a:rPr>
              <a:t>If you or the other people listed don’t own the place where you live, select “None of the Above”</a:t>
            </a:r>
            <a:endParaRPr lang="en-US" b="1" dirty="0">
              <a:solidFill>
                <a:srgbClr val="FF0000"/>
              </a:solidFill>
            </a:endParaRPr>
          </a:p>
        </p:txBody>
      </p:sp>
    </p:spTree>
    <p:extLst>
      <p:ext uri="{BB962C8B-B14F-4D97-AF65-F5344CB8AC3E}">
        <p14:creationId xmlns:p14="http://schemas.microsoft.com/office/powerpoint/2010/main" val="1738033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7" y="0"/>
            <a:ext cx="11499273" cy="6298121"/>
          </a:xfrm>
          <a:prstGeom prst="rect">
            <a:avLst/>
          </a:prstGeom>
        </p:spPr>
      </p:pic>
      <p:sp>
        <p:nvSpPr>
          <p:cNvPr id="3" name="TextBox 2"/>
          <p:cNvSpPr txBox="1"/>
          <p:nvPr/>
        </p:nvSpPr>
        <p:spPr>
          <a:xfrm>
            <a:off x="692727" y="6298121"/>
            <a:ext cx="11499273" cy="646331"/>
          </a:xfrm>
          <a:prstGeom prst="rect">
            <a:avLst/>
          </a:prstGeom>
          <a:noFill/>
        </p:spPr>
        <p:txBody>
          <a:bodyPr wrap="square" rtlCol="0">
            <a:spAutoFit/>
          </a:bodyPr>
          <a:lstStyle/>
          <a:p>
            <a:r>
              <a:rPr lang="en-US" b="1" dirty="0" smtClean="0">
                <a:solidFill>
                  <a:srgbClr val="FF0000"/>
                </a:solidFill>
              </a:rPr>
              <a:t>At this point, the questionnaire will ask questions about each person. You have to press “start” on each person to enter the information for each person. </a:t>
            </a:r>
            <a:r>
              <a:rPr lang="en-US" b="1" dirty="0">
                <a:solidFill>
                  <a:srgbClr val="FF0000"/>
                </a:solidFill>
              </a:rPr>
              <a:t>There is no </a:t>
            </a:r>
            <a:r>
              <a:rPr lang="en-US" b="1" dirty="0" smtClean="0">
                <a:solidFill>
                  <a:srgbClr val="FF0000"/>
                </a:solidFill>
              </a:rPr>
              <a:t>“next” </a:t>
            </a:r>
            <a:r>
              <a:rPr lang="en-US" b="1" dirty="0">
                <a:solidFill>
                  <a:srgbClr val="FF0000"/>
                </a:solidFill>
              </a:rPr>
              <a:t>button. </a:t>
            </a:r>
          </a:p>
        </p:txBody>
      </p:sp>
      <p:cxnSp>
        <p:nvCxnSpPr>
          <p:cNvPr id="5" name="Straight Arrow Connector 4"/>
          <p:cNvCxnSpPr/>
          <p:nvPr/>
        </p:nvCxnSpPr>
        <p:spPr>
          <a:xfrm flipV="1">
            <a:off x="9712036" y="3796146"/>
            <a:ext cx="55419" cy="25296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90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 y="0"/>
            <a:ext cx="11469032" cy="6394739"/>
          </a:xfrm>
          <a:prstGeom prst="rect">
            <a:avLst/>
          </a:prstGeom>
        </p:spPr>
      </p:pic>
    </p:spTree>
    <p:extLst>
      <p:ext uri="{BB962C8B-B14F-4D97-AF65-F5344CB8AC3E}">
        <p14:creationId xmlns:p14="http://schemas.microsoft.com/office/powerpoint/2010/main" val="412386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224" y="0"/>
            <a:ext cx="11445066" cy="6358370"/>
          </a:xfrm>
          <a:prstGeom prst="rect">
            <a:avLst/>
          </a:prstGeom>
        </p:spPr>
      </p:pic>
      <p:sp>
        <p:nvSpPr>
          <p:cNvPr id="3" name="TextBox 2"/>
          <p:cNvSpPr txBox="1"/>
          <p:nvPr/>
        </p:nvSpPr>
        <p:spPr>
          <a:xfrm>
            <a:off x="719224" y="6358370"/>
            <a:ext cx="11472776" cy="369332"/>
          </a:xfrm>
          <a:prstGeom prst="rect">
            <a:avLst/>
          </a:prstGeom>
          <a:noFill/>
        </p:spPr>
        <p:txBody>
          <a:bodyPr wrap="square" rtlCol="0">
            <a:spAutoFit/>
          </a:bodyPr>
          <a:lstStyle/>
          <a:p>
            <a:r>
              <a:rPr lang="en-US" b="1" dirty="0" smtClean="0">
                <a:solidFill>
                  <a:srgbClr val="FF0000"/>
                </a:solidFill>
              </a:rPr>
              <a:t>This information is required; It will not let you move to the next screen if you do not answer.</a:t>
            </a:r>
            <a:endParaRPr lang="en-US" b="1" dirty="0">
              <a:solidFill>
                <a:srgbClr val="FF0000"/>
              </a:solidFill>
            </a:endParaRPr>
          </a:p>
        </p:txBody>
      </p:sp>
    </p:spTree>
    <p:extLst>
      <p:ext uri="{BB962C8B-B14F-4D97-AF65-F5344CB8AC3E}">
        <p14:creationId xmlns:p14="http://schemas.microsoft.com/office/powerpoint/2010/main" val="1815781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97" y="0"/>
            <a:ext cx="11493003" cy="6010275"/>
          </a:xfrm>
          <a:prstGeom prst="rect">
            <a:avLst/>
          </a:prstGeom>
        </p:spPr>
      </p:pic>
      <p:sp>
        <p:nvSpPr>
          <p:cNvPr id="3" name="TextBox 2"/>
          <p:cNvSpPr txBox="1"/>
          <p:nvPr/>
        </p:nvSpPr>
        <p:spPr>
          <a:xfrm>
            <a:off x="678873" y="6012873"/>
            <a:ext cx="11513127" cy="923330"/>
          </a:xfrm>
          <a:prstGeom prst="rect">
            <a:avLst/>
          </a:prstGeom>
          <a:noFill/>
        </p:spPr>
        <p:txBody>
          <a:bodyPr wrap="square" rtlCol="0">
            <a:spAutoFit/>
          </a:bodyPr>
          <a:lstStyle/>
          <a:p>
            <a:r>
              <a:rPr lang="en-US" b="1" dirty="0" smtClean="0">
                <a:solidFill>
                  <a:srgbClr val="FF0000"/>
                </a:solidFill>
              </a:rPr>
              <a:t>If you mark another Hispanic, Latino, or Spanish origin, you don’t have to enter anything else on the box that follows. Click next once and a red box will appear then click next again and it will move forward. However, you can also enter the information if  you choose to and then click next.</a:t>
            </a:r>
            <a:endParaRPr lang="en-US" b="1" dirty="0">
              <a:solidFill>
                <a:srgbClr val="FF0000"/>
              </a:solidFill>
            </a:endParaRPr>
          </a:p>
        </p:txBody>
      </p:sp>
    </p:spTree>
    <p:extLst>
      <p:ext uri="{BB962C8B-B14F-4D97-AF65-F5344CB8AC3E}">
        <p14:creationId xmlns:p14="http://schemas.microsoft.com/office/powerpoint/2010/main" val="4200114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06" y="0"/>
            <a:ext cx="11546694" cy="6233680"/>
          </a:xfrm>
          <a:prstGeom prst="rect">
            <a:avLst/>
          </a:prstGeom>
        </p:spPr>
      </p:pic>
      <p:sp>
        <p:nvSpPr>
          <p:cNvPr id="3" name="TextBox 2"/>
          <p:cNvSpPr txBox="1"/>
          <p:nvPr/>
        </p:nvSpPr>
        <p:spPr>
          <a:xfrm>
            <a:off x="662089" y="6233680"/>
            <a:ext cx="11513127" cy="646331"/>
          </a:xfrm>
          <a:prstGeom prst="rect">
            <a:avLst/>
          </a:prstGeom>
          <a:noFill/>
        </p:spPr>
        <p:txBody>
          <a:bodyPr wrap="square" rtlCol="0">
            <a:spAutoFit/>
          </a:bodyPr>
          <a:lstStyle/>
          <a:p>
            <a:r>
              <a:rPr lang="en-US" b="1" dirty="0" smtClean="0">
                <a:solidFill>
                  <a:srgbClr val="FF0000"/>
                </a:solidFill>
              </a:rPr>
              <a:t>If you are unsure about this question or don’t want to disclose, you can skip it. Click next twice and it will move to the next screen. </a:t>
            </a:r>
            <a:r>
              <a:rPr lang="en-US" b="1" smtClean="0">
                <a:solidFill>
                  <a:srgbClr val="FF0000"/>
                </a:solidFill>
              </a:rPr>
              <a:t>Please note </a:t>
            </a:r>
            <a:r>
              <a:rPr lang="en-US" b="1" dirty="0" smtClean="0">
                <a:solidFill>
                  <a:srgbClr val="FF0000"/>
                </a:solidFill>
              </a:rPr>
              <a:t>that for the Census “Hispanic” isn’t </a:t>
            </a:r>
            <a:r>
              <a:rPr lang="en-US" b="1" smtClean="0">
                <a:solidFill>
                  <a:srgbClr val="FF0000"/>
                </a:solidFill>
              </a:rPr>
              <a:t>a race.</a:t>
            </a:r>
            <a:endParaRPr lang="en-US" b="1" dirty="0">
              <a:solidFill>
                <a:srgbClr val="FF0000"/>
              </a:solidFill>
            </a:endParaRPr>
          </a:p>
        </p:txBody>
      </p:sp>
    </p:spTree>
    <p:extLst>
      <p:ext uri="{BB962C8B-B14F-4D97-AF65-F5344CB8AC3E}">
        <p14:creationId xmlns:p14="http://schemas.microsoft.com/office/powerpoint/2010/main" val="308079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80" y="0"/>
            <a:ext cx="11452720" cy="6176529"/>
          </a:xfrm>
          <a:prstGeom prst="rect">
            <a:avLst/>
          </a:prstGeom>
        </p:spPr>
      </p:pic>
      <p:sp>
        <p:nvSpPr>
          <p:cNvPr id="3" name="TextBox 2"/>
          <p:cNvSpPr txBox="1"/>
          <p:nvPr/>
        </p:nvSpPr>
        <p:spPr>
          <a:xfrm>
            <a:off x="739280" y="6176529"/>
            <a:ext cx="11452720" cy="646331"/>
          </a:xfrm>
          <a:prstGeom prst="rect">
            <a:avLst/>
          </a:prstGeom>
          <a:noFill/>
        </p:spPr>
        <p:txBody>
          <a:bodyPr wrap="square" rtlCol="0">
            <a:spAutoFit/>
          </a:bodyPr>
          <a:lstStyle/>
          <a:p>
            <a:r>
              <a:rPr lang="en-US" b="1" dirty="0" smtClean="0">
                <a:solidFill>
                  <a:srgbClr val="FF0000"/>
                </a:solidFill>
              </a:rPr>
              <a:t>Once you have entered the information about everyone in your home, click on the word “Start” to answer the last section of the survey.</a:t>
            </a:r>
            <a:endParaRPr lang="en-US" b="1" dirty="0">
              <a:solidFill>
                <a:srgbClr val="FF0000"/>
              </a:solidFill>
            </a:endParaRPr>
          </a:p>
        </p:txBody>
      </p:sp>
    </p:spTree>
    <p:extLst>
      <p:ext uri="{BB962C8B-B14F-4D97-AF65-F5344CB8AC3E}">
        <p14:creationId xmlns:p14="http://schemas.microsoft.com/office/powerpoint/2010/main" val="388318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22" y="0"/>
            <a:ext cx="11452581" cy="6134967"/>
          </a:xfrm>
          <a:prstGeom prst="rect">
            <a:avLst/>
          </a:prstGeom>
        </p:spPr>
      </p:pic>
      <p:sp>
        <p:nvSpPr>
          <p:cNvPr id="3" name="TextBox 2"/>
          <p:cNvSpPr txBox="1"/>
          <p:nvPr/>
        </p:nvSpPr>
        <p:spPr>
          <a:xfrm>
            <a:off x="739422" y="6134967"/>
            <a:ext cx="11452578" cy="646331"/>
          </a:xfrm>
          <a:prstGeom prst="rect">
            <a:avLst/>
          </a:prstGeom>
          <a:noFill/>
        </p:spPr>
        <p:txBody>
          <a:bodyPr wrap="square" rtlCol="0">
            <a:spAutoFit/>
          </a:bodyPr>
          <a:lstStyle/>
          <a:p>
            <a:r>
              <a:rPr lang="en-US" b="1" dirty="0" smtClean="0">
                <a:solidFill>
                  <a:srgbClr val="FF0000"/>
                </a:solidFill>
              </a:rPr>
              <a:t>If someone counted on your household lives somewhere else for any reason, click on the person’s name and the next screen will follow. (This could be due to school, work, nursing home, etc.)</a:t>
            </a:r>
            <a:endParaRPr lang="en-US" b="1" dirty="0">
              <a:solidFill>
                <a:srgbClr val="FF0000"/>
              </a:solidFill>
            </a:endParaRPr>
          </a:p>
        </p:txBody>
      </p:sp>
    </p:spTree>
    <p:extLst>
      <p:ext uri="{BB962C8B-B14F-4D97-AF65-F5344CB8AC3E}">
        <p14:creationId xmlns:p14="http://schemas.microsoft.com/office/powerpoint/2010/main" val="3673988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4" y="0"/>
            <a:ext cx="11455066" cy="6195579"/>
          </a:xfrm>
          <a:prstGeom prst="rect">
            <a:avLst/>
          </a:prstGeom>
        </p:spPr>
      </p:pic>
      <p:sp>
        <p:nvSpPr>
          <p:cNvPr id="3" name="TextBox 2"/>
          <p:cNvSpPr txBox="1"/>
          <p:nvPr/>
        </p:nvSpPr>
        <p:spPr>
          <a:xfrm>
            <a:off x="736934" y="6195579"/>
            <a:ext cx="11455065" cy="369332"/>
          </a:xfrm>
          <a:prstGeom prst="rect">
            <a:avLst/>
          </a:prstGeom>
          <a:noFill/>
        </p:spPr>
        <p:txBody>
          <a:bodyPr wrap="square" rtlCol="0">
            <a:spAutoFit/>
          </a:bodyPr>
          <a:lstStyle/>
          <a:p>
            <a:r>
              <a:rPr lang="en-US" b="1" dirty="0" smtClean="0">
                <a:solidFill>
                  <a:srgbClr val="FF0000"/>
                </a:solidFill>
              </a:rPr>
              <a:t>Select the correct answer if it applies and it will take you to the screen for final submission.</a:t>
            </a:r>
            <a:endParaRPr lang="en-US" b="1" dirty="0">
              <a:solidFill>
                <a:srgbClr val="FF0000"/>
              </a:solidFill>
            </a:endParaRPr>
          </a:p>
        </p:txBody>
      </p:sp>
    </p:spTree>
    <p:extLst>
      <p:ext uri="{BB962C8B-B14F-4D97-AF65-F5344CB8AC3E}">
        <p14:creationId xmlns:p14="http://schemas.microsoft.com/office/powerpoint/2010/main" val="2918148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364" y="0"/>
            <a:ext cx="11425654" cy="5826703"/>
          </a:xfrm>
          <a:prstGeom prst="rect">
            <a:avLst/>
          </a:prstGeom>
        </p:spPr>
      </p:pic>
      <p:sp>
        <p:nvSpPr>
          <p:cNvPr id="3" name="TextBox 2"/>
          <p:cNvSpPr txBox="1"/>
          <p:nvPr/>
        </p:nvSpPr>
        <p:spPr>
          <a:xfrm>
            <a:off x="669364" y="5826703"/>
            <a:ext cx="11522636" cy="369332"/>
          </a:xfrm>
          <a:prstGeom prst="rect">
            <a:avLst/>
          </a:prstGeom>
          <a:noFill/>
        </p:spPr>
        <p:txBody>
          <a:bodyPr wrap="square" rtlCol="0">
            <a:spAutoFit/>
          </a:bodyPr>
          <a:lstStyle/>
          <a:p>
            <a:r>
              <a:rPr lang="en-US" b="1" dirty="0" smtClean="0">
                <a:solidFill>
                  <a:srgbClr val="FF0000"/>
                </a:solidFill>
              </a:rPr>
              <a:t>Once you click on “Submit Questionnaire”, you cannot go back to any of the previous screens.</a:t>
            </a:r>
            <a:endParaRPr lang="en-US" b="1" dirty="0">
              <a:solidFill>
                <a:srgbClr val="FF0000"/>
              </a:solidFill>
            </a:endParaRPr>
          </a:p>
        </p:txBody>
      </p:sp>
    </p:spTree>
    <p:extLst>
      <p:ext uri="{BB962C8B-B14F-4D97-AF65-F5344CB8AC3E}">
        <p14:creationId xmlns:p14="http://schemas.microsoft.com/office/powerpoint/2010/main" val="379985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 Census important?</a:t>
            </a:r>
            <a:endParaRPr lang="en-US" dirty="0"/>
          </a:p>
        </p:txBody>
      </p:sp>
      <p:sp>
        <p:nvSpPr>
          <p:cNvPr id="3" name="Content Placeholder 2"/>
          <p:cNvSpPr>
            <a:spLocks noGrp="1"/>
          </p:cNvSpPr>
          <p:nvPr>
            <p:ph idx="1"/>
          </p:nvPr>
        </p:nvSpPr>
        <p:spPr/>
        <p:txBody>
          <a:bodyPr>
            <a:normAutofit/>
          </a:bodyPr>
          <a:lstStyle/>
          <a:p>
            <a:r>
              <a:rPr lang="en-US" sz="3000" b="1" dirty="0" smtClean="0"/>
              <a:t>The information collected is used to decide how much of the $650 billion in federal funds Florida will receive.</a:t>
            </a:r>
          </a:p>
          <a:p>
            <a:r>
              <a:rPr lang="en-US" sz="3000" b="1" dirty="0" smtClean="0"/>
              <a:t>This money is used for public education, housing, bridges, roads, and more.</a:t>
            </a:r>
          </a:p>
          <a:p>
            <a:r>
              <a:rPr lang="en-US" sz="3000" b="1" dirty="0" smtClean="0"/>
              <a:t>It also determines the number of representatives Florida will have in Congress.</a:t>
            </a:r>
            <a:endParaRPr lang="en-US" sz="3000" b="1" dirty="0"/>
          </a:p>
        </p:txBody>
      </p:sp>
    </p:spTree>
    <p:extLst>
      <p:ext uri="{BB962C8B-B14F-4D97-AF65-F5344CB8AC3E}">
        <p14:creationId xmlns:p14="http://schemas.microsoft.com/office/powerpoint/2010/main" val="334266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Information</a:t>
            </a:r>
          </a:p>
          <a:p>
            <a:pPr lvl="1"/>
            <a:r>
              <a:rPr lang="en-US" u="sng" dirty="0" smtClean="0">
                <a:hlinkClick r:id="rId2"/>
              </a:rPr>
              <a:t>https</a:t>
            </a:r>
            <a:r>
              <a:rPr lang="en-US" u="sng" dirty="0">
                <a:hlinkClick r:id="rId2"/>
              </a:rPr>
              <a:t>://</a:t>
            </a:r>
            <a:r>
              <a:rPr lang="en-US" u="sng" dirty="0" smtClean="0">
                <a:hlinkClick r:id="rId2"/>
              </a:rPr>
              <a:t>2020census.gov</a:t>
            </a:r>
            <a:endParaRPr lang="en-US" dirty="0"/>
          </a:p>
          <a:p>
            <a:pPr lvl="1"/>
            <a:r>
              <a:rPr lang="en-US" u="sng" dirty="0" smtClean="0">
                <a:hlinkClick r:id="rId3"/>
              </a:rPr>
              <a:t>https</a:t>
            </a:r>
            <a:r>
              <a:rPr lang="en-US" u="sng" dirty="0">
                <a:hlinkClick r:id="rId3"/>
              </a:rPr>
              <a:t>://</a:t>
            </a:r>
            <a:r>
              <a:rPr lang="en-US" u="sng" dirty="0" smtClean="0">
                <a:hlinkClick r:id="rId3"/>
              </a:rPr>
              <a:t>floridaliteracy.org/2020census.html</a:t>
            </a:r>
            <a:endParaRPr lang="en-US" u="sng" dirty="0" smtClean="0"/>
          </a:p>
          <a:p>
            <a:r>
              <a:rPr lang="en-US" dirty="0" smtClean="0"/>
              <a:t>Videos</a:t>
            </a:r>
            <a:endParaRPr lang="en-US" dirty="0"/>
          </a:p>
          <a:p>
            <a:pPr lvl="1"/>
            <a:r>
              <a:rPr lang="en-US" u="sng" dirty="0">
                <a:hlinkClick r:id="rId4"/>
              </a:rPr>
              <a:t>https://</a:t>
            </a:r>
            <a:r>
              <a:rPr lang="en-US" u="sng" dirty="0" smtClean="0">
                <a:hlinkClick r:id="rId4"/>
              </a:rPr>
              <a:t>www.youtube.com/watch?v=oXZAe8XYeNQ</a:t>
            </a:r>
            <a:endParaRPr lang="en-US" u="sng" dirty="0" smtClean="0"/>
          </a:p>
          <a:p>
            <a:pPr lvl="1"/>
            <a:r>
              <a:rPr lang="en-US" u="sng" dirty="0">
                <a:hlinkClick r:id="rId5"/>
              </a:rPr>
              <a:t>https://</a:t>
            </a:r>
            <a:r>
              <a:rPr lang="en-US" u="sng" dirty="0" smtClean="0">
                <a:hlinkClick r:id="rId5"/>
              </a:rPr>
              <a:t>www.youtube.com/watch?v=Eq-FMB4epyw</a:t>
            </a:r>
            <a:endParaRPr lang="en-US" u="sng" dirty="0" smtClean="0"/>
          </a:p>
          <a:p>
            <a:pPr lvl="1"/>
            <a:r>
              <a:rPr lang="en-US" u="sng" dirty="0">
                <a:hlinkClick r:id="rId6"/>
              </a:rPr>
              <a:t>https://www.youtube.com/watch?v=895dO2hBdqk</a:t>
            </a:r>
            <a:endParaRPr lang="en-US" u="sng" dirty="0" smtClean="0"/>
          </a:p>
          <a:p>
            <a:pPr lvl="1"/>
            <a:endParaRPr lang="en-US" dirty="0"/>
          </a:p>
        </p:txBody>
      </p:sp>
    </p:spTree>
    <p:extLst>
      <p:ext uri="{BB962C8B-B14F-4D97-AF65-F5344CB8AC3E}">
        <p14:creationId xmlns:p14="http://schemas.microsoft.com/office/powerpoint/2010/main" val="313753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counted in the 2020 Census?</a:t>
            </a:r>
            <a:endParaRPr lang="en-US" dirty="0"/>
          </a:p>
        </p:txBody>
      </p:sp>
      <p:sp>
        <p:nvSpPr>
          <p:cNvPr id="3" name="Content Placeholder 2"/>
          <p:cNvSpPr>
            <a:spLocks noGrp="1"/>
          </p:cNvSpPr>
          <p:nvPr>
            <p:ph idx="1"/>
          </p:nvPr>
        </p:nvSpPr>
        <p:spPr/>
        <p:txBody>
          <a:bodyPr>
            <a:normAutofit/>
          </a:bodyPr>
          <a:lstStyle/>
          <a:p>
            <a:r>
              <a:rPr lang="en-US" sz="3000" b="1" dirty="0" smtClean="0"/>
              <a:t>Everybody living in the United States counts</a:t>
            </a:r>
          </a:p>
          <a:p>
            <a:pPr lvl="1"/>
            <a:r>
              <a:rPr lang="en-US" sz="3000" b="1" dirty="0" smtClean="0"/>
              <a:t>US Citizens</a:t>
            </a:r>
          </a:p>
          <a:p>
            <a:pPr lvl="1"/>
            <a:r>
              <a:rPr lang="en-US" sz="3000" b="1" dirty="0" smtClean="0"/>
              <a:t>Immigrants</a:t>
            </a:r>
          </a:p>
          <a:p>
            <a:pPr lvl="1"/>
            <a:r>
              <a:rPr lang="en-US" sz="3000" b="1" dirty="0" smtClean="0"/>
              <a:t>Undocumented people</a:t>
            </a:r>
          </a:p>
          <a:p>
            <a:pPr lvl="1"/>
            <a:r>
              <a:rPr lang="en-US" sz="3000" b="1" u="sng" dirty="0" smtClean="0"/>
              <a:t>People from every country living in the United States on April 1</a:t>
            </a:r>
            <a:r>
              <a:rPr lang="en-US" sz="3000" b="1" u="sng" baseline="30000" dirty="0" smtClean="0"/>
              <a:t>st</a:t>
            </a:r>
            <a:r>
              <a:rPr lang="en-US" sz="3000" b="1" u="sng" dirty="0" smtClean="0"/>
              <a:t>, 2020</a:t>
            </a:r>
          </a:p>
          <a:p>
            <a:endParaRPr lang="en-US" sz="3000" b="1" dirty="0"/>
          </a:p>
        </p:txBody>
      </p:sp>
    </p:spTree>
    <p:extLst>
      <p:ext uri="{BB962C8B-B14F-4D97-AF65-F5344CB8AC3E}">
        <p14:creationId xmlns:p14="http://schemas.microsoft.com/office/powerpoint/2010/main" val="333055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your information confidential?</a:t>
            </a:r>
            <a:endParaRPr lang="en-US" dirty="0"/>
          </a:p>
        </p:txBody>
      </p:sp>
      <p:sp>
        <p:nvSpPr>
          <p:cNvPr id="3" name="Content Placeholder 2"/>
          <p:cNvSpPr>
            <a:spLocks noGrp="1"/>
          </p:cNvSpPr>
          <p:nvPr>
            <p:ph idx="1"/>
          </p:nvPr>
        </p:nvSpPr>
        <p:spPr>
          <a:xfrm>
            <a:off x="1371600" y="1704109"/>
            <a:ext cx="9601200" cy="4163291"/>
          </a:xfrm>
        </p:spPr>
        <p:txBody>
          <a:bodyPr>
            <a:noAutofit/>
          </a:bodyPr>
          <a:lstStyle/>
          <a:p>
            <a:r>
              <a:rPr lang="en-US" sz="3000" b="1" dirty="0" smtClean="0"/>
              <a:t>Your privacy is protected</a:t>
            </a:r>
          </a:p>
          <a:p>
            <a:r>
              <a:rPr lang="en-US" sz="3000" b="1" dirty="0" smtClean="0"/>
              <a:t>Your answers are only used for statistics</a:t>
            </a:r>
          </a:p>
          <a:p>
            <a:r>
              <a:rPr lang="en-US" sz="3000" b="1" dirty="0" smtClean="0"/>
              <a:t>The law says your answers will not be shared with law enforcement</a:t>
            </a:r>
          </a:p>
          <a:p>
            <a:pPr lvl="1"/>
            <a:r>
              <a:rPr lang="en-US" sz="3000" b="1" dirty="0" smtClean="0"/>
              <a:t>Not with the police</a:t>
            </a:r>
          </a:p>
          <a:p>
            <a:pPr lvl="1"/>
            <a:r>
              <a:rPr lang="en-US" sz="3000" b="1" dirty="0" smtClean="0"/>
              <a:t>Not with ICE</a:t>
            </a:r>
          </a:p>
          <a:p>
            <a:r>
              <a:rPr lang="en-US" sz="3000" b="1" dirty="0" smtClean="0">
                <a:solidFill>
                  <a:srgbClr val="FF0000"/>
                </a:solidFill>
              </a:rPr>
              <a:t>ALL YOUR INFORMATION IS COMPLETELY CONFIDENTIAL</a:t>
            </a:r>
            <a:endParaRPr lang="en-US" sz="3000" b="1" dirty="0">
              <a:solidFill>
                <a:srgbClr val="FF0000"/>
              </a:solidFill>
            </a:endParaRPr>
          </a:p>
          <a:p>
            <a:pPr marL="0" indent="0">
              <a:buNone/>
            </a:pPr>
            <a:endParaRPr lang="en-US" sz="3000" b="1" dirty="0"/>
          </a:p>
        </p:txBody>
      </p:sp>
    </p:spTree>
    <p:extLst>
      <p:ext uri="{BB962C8B-B14F-4D97-AF65-F5344CB8AC3E}">
        <p14:creationId xmlns:p14="http://schemas.microsoft.com/office/powerpoint/2010/main" val="199801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Census Bureau ask?</a:t>
            </a:r>
            <a:endParaRPr lang="en-US" dirty="0"/>
          </a:p>
        </p:txBody>
      </p:sp>
      <p:sp>
        <p:nvSpPr>
          <p:cNvPr id="3" name="Content Placeholder 2"/>
          <p:cNvSpPr>
            <a:spLocks noGrp="1"/>
          </p:cNvSpPr>
          <p:nvPr>
            <p:ph idx="1"/>
          </p:nvPr>
        </p:nvSpPr>
        <p:spPr/>
        <p:txBody>
          <a:bodyPr/>
          <a:lstStyle/>
          <a:p>
            <a:r>
              <a:rPr lang="en-US" sz="3000" b="1" dirty="0" smtClean="0"/>
              <a:t>It’s a short questionnaire about your name, age, sex, race and relationship to the householder</a:t>
            </a:r>
          </a:p>
          <a:p>
            <a:r>
              <a:rPr lang="en-US" sz="3000" b="1" dirty="0" smtClean="0"/>
              <a:t>It only takes about 10-15 minutes</a:t>
            </a:r>
          </a:p>
          <a:p>
            <a:r>
              <a:rPr lang="en-US" sz="3000" b="1" dirty="0" smtClean="0"/>
              <a:t>There is no question on citizenship</a:t>
            </a:r>
          </a:p>
          <a:p>
            <a:pPr marL="0" indent="0">
              <a:buNone/>
            </a:pPr>
            <a:endParaRPr lang="en-US" dirty="0"/>
          </a:p>
        </p:txBody>
      </p:sp>
    </p:spTree>
    <p:extLst>
      <p:ext uri="{BB962C8B-B14F-4D97-AF65-F5344CB8AC3E}">
        <p14:creationId xmlns:p14="http://schemas.microsoft.com/office/powerpoint/2010/main" val="1803410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complete the Census?</a:t>
            </a:r>
            <a:endParaRPr lang="en-US" dirty="0"/>
          </a:p>
        </p:txBody>
      </p:sp>
      <p:sp>
        <p:nvSpPr>
          <p:cNvPr id="3" name="Content Placeholder 2"/>
          <p:cNvSpPr>
            <a:spLocks noGrp="1"/>
          </p:cNvSpPr>
          <p:nvPr>
            <p:ph idx="1"/>
          </p:nvPr>
        </p:nvSpPr>
        <p:spPr>
          <a:xfrm>
            <a:off x="1371600" y="1981201"/>
            <a:ext cx="9601200" cy="4433454"/>
          </a:xfrm>
        </p:spPr>
        <p:txBody>
          <a:bodyPr>
            <a:normAutofit lnSpcReduction="10000"/>
          </a:bodyPr>
          <a:lstStyle/>
          <a:p>
            <a:r>
              <a:rPr lang="en-US" sz="3000" b="1" dirty="0" smtClean="0"/>
              <a:t>On-line at </a:t>
            </a:r>
            <a:r>
              <a:rPr lang="en-US" sz="3000" b="1" u="sng" dirty="0" smtClean="0">
                <a:solidFill>
                  <a:srgbClr val="00B0F0"/>
                </a:solidFill>
              </a:rPr>
              <a:t>my2020census.gov</a:t>
            </a:r>
            <a:r>
              <a:rPr lang="en-US" sz="3000" b="1" dirty="0" smtClean="0"/>
              <a:t> </a:t>
            </a:r>
          </a:p>
          <a:p>
            <a:r>
              <a:rPr lang="en-US" sz="3000" b="1" dirty="0"/>
              <a:t>By </a:t>
            </a:r>
            <a:r>
              <a:rPr lang="en-US" sz="3000" b="1" dirty="0" smtClean="0"/>
              <a:t>mail</a:t>
            </a:r>
          </a:p>
          <a:p>
            <a:r>
              <a:rPr lang="en-US" sz="3000" b="1" dirty="0" smtClean="0"/>
              <a:t>By phone</a:t>
            </a:r>
            <a:endParaRPr lang="en-US" sz="3000" b="1" dirty="0"/>
          </a:p>
          <a:p>
            <a:pPr lvl="1"/>
            <a:r>
              <a:rPr lang="en-US" sz="1600" b="1" dirty="0" smtClean="0"/>
              <a:t> </a:t>
            </a:r>
            <a:r>
              <a:rPr lang="en-US" sz="1600" dirty="0"/>
              <a:t>Arabic: </a:t>
            </a:r>
            <a:r>
              <a:rPr lang="en-US" sz="1600" dirty="0">
                <a:hlinkClick r:id="rId2"/>
              </a:rPr>
              <a:t>844-416-2020</a:t>
            </a:r>
            <a:endParaRPr lang="en-US" sz="1600" dirty="0"/>
          </a:p>
          <a:p>
            <a:pPr lvl="1"/>
            <a:r>
              <a:rPr lang="en-US" sz="1600" dirty="0"/>
              <a:t>Tagalog: </a:t>
            </a:r>
            <a:r>
              <a:rPr lang="en-US" sz="1600" dirty="0">
                <a:hlinkClick r:id="rId2"/>
              </a:rPr>
              <a:t>844-478-2020</a:t>
            </a:r>
            <a:endParaRPr lang="en-US" sz="1600" dirty="0"/>
          </a:p>
          <a:p>
            <a:pPr lvl="1"/>
            <a:r>
              <a:rPr lang="en-US" sz="1600" dirty="0"/>
              <a:t>Polish: </a:t>
            </a:r>
            <a:r>
              <a:rPr lang="en-US" sz="1600" dirty="0">
                <a:hlinkClick r:id="rId2"/>
              </a:rPr>
              <a:t>844-479-2020</a:t>
            </a:r>
            <a:endParaRPr lang="en-US" sz="1600" dirty="0"/>
          </a:p>
          <a:p>
            <a:pPr lvl="1"/>
            <a:r>
              <a:rPr lang="en-US" sz="1600" dirty="0"/>
              <a:t>French: </a:t>
            </a:r>
            <a:r>
              <a:rPr lang="en-US" sz="1600" dirty="0">
                <a:hlinkClick r:id="rId2"/>
              </a:rPr>
              <a:t>844-494-2020</a:t>
            </a:r>
            <a:endParaRPr lang="en-US" sz="1600" dirty="0"/>
          </a:p>
          <a:p>
            <a:pPr lvl="1"/>
            <a:r>
              <a:rPr lang="en-US" sz="1600" dirty="0"/>
              <a:t>Haitian Creole: </a:t>
            </a:r>
            <a:r>
              <a:rPr lang="en-US" sz="1600" dirty="0">
                <a:hlinkClick r:id="rId2"/>
              </a:rPr>
              <a:t>844-477-2020</a:t>
            </a:r>
            <a:endParaRPr lang="en-US" sz="1600" dirty="0"/>
          </a:p>
          <a:p>
            <a:pPr lvl="1"/>
            <a:r>
              <a:rPr lang="en-US" sz="1600" dirty="0"/>
              <a:t>Portuguese: </a:t>
            </a:r>
            <a:r>
              <a:rPr lang="en-US" sz="1600" dirty="0">
                <a:hlinkClick r:id="rId3"/>
              </a:rPr>
              <a:t>844-474-2020</a:t>
            </a:r>
            <a:endParaRPr lang="en-US" sz="1600" dirty="0"/>
          </a:p>
          <a:p>
            <a:pPr lvl="1"/>
            <a:r>
              <a:rPr lang="en-US" sz="1600" dirty="0"/>
              <a:t>Japanese: </a:t>
            </a:r>
            <a:r>
              <a:rPr lang="en-US" sz="1600" dirty="0">
                <a:hlinkClick r:id="rId4"/>
              </a:rPr>
              <a:t>844-460-2020</a:t>
            </a:r>
            <a:endParaRPr lang="en-US" sz="1600" dirty="0"/>
          </a:p>
          <a:p>
            <a:pPr lvl="1"/>
            <a:r>
              <a:rPr lang="en-US" sz="1600" dirty="0" smtClean="0"/>
              <a:t>English:</a:t>
            </a:r>
            <a:r>
              <a:rPr lang="en-US" sz="1600" dirty="0"/>
              <a:t> </a:t>
            </a:r>
            <a:r>
              <a:rPr lang="en-US" sz="1600" dirty="0">
                <a:hlinkClick r:id="rId5"/>
              </a:rPr>
              <a:t>844-418-2020</a:t>
            </a:r>
            <a:endParaRPr lang="en-US" sz="1600" dirty="0"/>
          </a:p>
          <a:p>
            <a:pPr lvl="1"/>
            <a:r>
              <a:rPr lang="en-US" sz="1600" dirty="0" smtClean="0"/>
              <a:t>Spanish:</a:t>
            </a:r>
            <a:r>
              <a:rPr lang="en-US" sz="1600" dirty="0"/>
              <a:t> </a:t>
            </a:r>
            <a:r>
              <a:rPr lang="en-US" sz="1600" dirty="0" smtClean="0">
                <a:hlinkClick r:id="rId5"/>
              </a:rPr>
              <a:t>844-426-2020</a:t>
            </a:r>
            <a:endParaRPr lang="en-US" sz="1600" dirty="0" smtClean="0"/>
          </a:p>
          <a:p>
            <a:endParaRPr lang="en-US" sz="3000" b="1" dirty="0"/>
          </a:p>
        </p:txBody>
      </p:sp>
    </p:spTree>
    <p:extLst>
      <p:ext uri="{BB962C8B-B14F-4D97-AF65-F5344CB8AC3E}">
        <p14:creationId xmlns:p14="http://schemas.microsoft.com/office/powerpoint/2010/main" val="339033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circle(in)">
                                      <p:cBhvr>
                                        <p:cTn id="36" dur="2000"/>
                                        <p:tgtEl>
                                          <p:spTgt spid="3">
                                            <p:txEl>
                                              <p:pRg st="8" end="8"/>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circle(in)">
                                      <p:cBhvr>
                                        <p:cTn id="39" dur="2000"/>
                                        <p:tgtEl>
                                          <p:spTgt spid="3">
                                            <p:txEl>
                                              <p:pRg st="9" end="9"/>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circle(in)">
                                      <p:cBhvr>
                                        <p:cTn id="42" dur="2000"/>
                                        <p:tgtEl>
                                          <p:spTgt spid="3">
                                            <p:txEl>
                                              <p:pRg st="10" end="10"/>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circle(in)">
                                      <p:cBhvr>
                                        <p:cTn id="45"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Questionnaire on-line practice</a:t>
            </a:r>
            <a:endParaRPr lang="en-US" dirty="0"/>
          </a:p>
        </p:txBody>
      </p:sp>
      <p:sp>
        <p:nvSpPr>
          <p:cNvPr id="3" name="Content Placeholder 2"/>
          <p:cNvSpPr>
            <a:spLocks noGrp="1"/>
          </p:cNvSpPr>
          <p:nvPr>
            <p:ph idx="1"/>
          </p:nvPr>
        </p:nvSpPr>
        <p:spPr>
          <a:xfrm>
            <a:off x="1371600" y="2285999"/>
            <a:ext cx="9601200" cy="4433455"/>
          </a:xfrm>
        </p:spPr>
        <p:txBody>
          <a:bodyPr>
            <a:normAutofit fontScale="92500"/>
          </a:bodyPr>
          <a:lstStyle/>
          <a:p>
            <a:r>
              <a:rPr lang="en-US" dirty="0" smtClean="0"/>
              <a:t>The link to the on-line practice is </a:t>
            </a:r>
            <a:r>
              <a:rPr lang="en-US" dirty="0">
                <a:hlinkClick r:id="rId2"/>
              </a:rPr>
              <a:t>https://</a:t>
            </a:r>
            <a:r>
              <a:rPr lang="en-US" dirty="0" smtClean="0">
                <a:hlinkClick r:id="rId2"/>
              </a:rPr>
              <a:t>nelrc.org/courses/practice_census/story.html</a:t>
            </a:r>
            <a:endParaRPr lang="en-US" dirty="0" smtClean="0"/>
          </a:p>
          <a:p>
            <a:r>
              <a:rPr lang="en-US" dirty="0" smtClean="0"/>
              <a:t>This practice allows people to view the questions and go through the entire survey without submitting their questions.</a:t>
            </a:r>
          </a:p>
          <a:p>
            <a:endParaRPr lang="en-US" dirty="0" smtClean="0"/>
          </a:p>
          <a:p>
            <a:r>
              <a:rPr lang="en-US" dirty="0" smtClean="0"/>
              <a:t>The real questionnaire can be found at </a:t>
            </a:r>
            <a:r>
              <a:rPr lang="en-US" dirty="0">
                <a:hlinkClick r:id="rId3"/>
              </a:rPr>
              <a:t>https://my2020census.gov</a:t>
            </a:r>
            <a:r>
              <a:rPr lang="en-US" dirty="0" smtClean="0">
                <a:hlinkClick r:id="rId3"/>
              </a:rPr>
              <a:t>/</a:t>
            </a:r>
            <a:endParaRPr lang="en-US" dirty="0" smtClean="0"/>
          </a:p>
          <a:p>
            <a:r>
              <a:rPr lang="en-US" dirty="0" smtClean="0"/>
              <a:t>There are questions on the real questionnaire that people may skip and still be counted</a:t>
            </a:r>
          </a:p>
          <a:p>
            <a:pPr lvl="1"/>
            <a:r>
              <a:rPr lang="en-US" dirty="0" smtClean="0"/>
              <a:t>Phone number</a:t>
            </a:r>
          </a:p>
          <a:p>
            <a:pPr lvl="1"/>
            <a:r>
              <a:rPr lang="en-US" dirty="0" smtClean="0"/>
              <a:t>Details on origin</a:t>
            </a:r>
          </a:p>
          <a:p>
            <a:pPr lvl="1"/>
            <a:r>
              <a:rPr lang="en-US" dirty="0" smtClean="0"/>
              <a:t>Race</a:t>
            </a:r>
          </a:p>
          <a:p>
            <a:r>
              <a:rPr lang="en-US" dirty="0" smtClean="0"/>
              <a:t>You cannot click on the back button when you are on the questionnaire, there will be an option on the survey that says “Previous” to go back to any screen.</a:t>
            </a:r>
          </a:p>
          <a:p>
            <a:endParaRPr lang="en-US" dirty="0"/>
          </a:p>
        </p:txBody>
      </p:sp>
    </p:spTree>
    <p:extLst>
      <p:ext uri="{BB962C8B-B14F-4D97-AF65-F5344CB8AC3E}">
        <p14:creationId xmlns:p14="http://schemas.microsoft.com/office/powerpoint/2010/main" val="614275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423" y="5860473"/>
            <a:ext cx="11513577" cy="923330"/>
          </a:xfrm>
          <a:prstGeom prst="rect">
            <a:avLst/>
          </a:prstGeom>
          <a:noFill/>
        </p:spPr>
        <p:txBody>
          <a:bodyPr wrap="square" rtlCol="0">
            <a:spAutoFit/>
          </a:bodyPr>
          <a:lstStyle/>
          <a:p>
            <a:r>
              <a:rPr lang="en-US" b="1" dirty="0" smtClean="0">
                <a:solidFill>
                  <a:srgbClr val="FF0000"/>
                </a:solidFill>
              </a:rPr>
              <a:t>This is how the Questionnaire looks.  Remind your students that they have the option to complete the Questionnaire in their own language.  They can click either on the language options at the bottom of the screen or click on the word English to change it to their language. To begin click “Start Questionnaire”</a:t>
            </a:r>
            <a:endParaRPr lang="en-US"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33" y="-1"/>
            <a:ext cx="11463748" cy="5860473"/>
          </a:xfrm>
          <a:prstGeom prst="rect">
            <a:avLst/>
          </a:prstGeom>
        </p:spPr>
      </p:pic>
      <p:cxnSp>
        <p:nvCxnSpPr>
          <p:cNvPr id="6" name="Straight Arrow Connector 5"/>
          <p:cNvCxnSpPr/>
          <p:nvPr/>
        </p:nvCxnSpPr>
        <p:spPr>
          <a:xfrm flipH="1" flipV="1">
            <a:off x="11679382" y="415636"/>
            <a:ext cx="41563" cy="544483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477491" y="5153891"/>
            <a:ext cx="1219200" cy="7065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647709" y="3297382"/>
            <a:ext cx="540327" cy="31934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8492"/>
      </p:ext>
    </p:extLst>
  </p:cSld>
  <p:clrMapOvr>
    <a:masterClrMapping/>
  </p:clrMapOvr>
</p:sld>
</file>

<file path=ppt/theme/theme1.xml><?xml version="1.0" encoding="utf-8"?>
<a:theme xmlns:a="http://schemas.openxmlformats.org/drawingml/2006/main" name="Crop">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1982</TotalTime>
  <Words>900</Words>
  <Application>Microsoft Office PowerPoint</Application>
  <PresentationFormat>Widescreen</PresentationFormat>
  <Paragraphs>81</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Calibri</vt:lpstr>
      <vt:lpstr>Franklin Gothic Book</vt:lpstr>
      <vt:lpstr>Crop</vt:lpstr>
      <vt:lpstr>2020 census</vt:lpstr>
      <vt:lpstr>What is the Census?</vt:lpstr>
      <vt:lpstr>Why is the Census important?</vt:lpstr>
      <vt:lpstr>Who is counted in the 2020 Census?</vt:lpstr>
      <vt:lpstr>Is your information confidential?</vt:lpstr>
      <vt:lpstr>What does the Census Bureau ask?</vt:lpstr>
      <vt:lpstr>How do I complete the Census?</vt:lpstr>
      <vt:lpstr>Questionnaire on-line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census</dc:title>
  <dc:creator>Aguilar, Vania</dc:creator>
  <cp:lastModifiedBy>Aguilar, Vania</cp:lastModifiedBy>
  <cp:revision>42</cp:revision>
  <cp:lastPrinted>2020-03-28T13:16:47Z</cp:lastPrinted>
  <dcterms:created xsi:type="dcterms:W3CDTF">2020-03-24T22:07:57Z</dcterms:created>
  <dcterms:modified xsi:type="dcterms:W3CDTF">2020-03-28T14:58:29Z</dcterms:modified>
</cp:coreProperties>
</file>