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0" r:id="rId2"/>
    <p:sldId id="543" r:id="rId3"/>
    <p:sldId id="517" r:id="rId4"/>
    <p:sldId id="579" r:id="rId5"/>
    <p:sldId id="548" r:id="rId6"/>
    <p:sldId id="580" r:id="rId7"/>
    <p:sldId id="595" r:id="rId8"/>
    <p:sldId id="550" r:id="rId9"/>
    <p:sldId id="570" r:id="rId10"/>
    <p:sldId id="581" r:id="rId11"/>
    <p:sldId id="552" r:id="rId12"/>
    <p:sldId id="534" r:id="rId13"/>
    <p:sldId id="585" r:id="rId14"/>
    <p:sldId id="568" r:id="rId15"/>
    <p:sldId id="533" r:id="rId16"/>
    <p:sldId id="596" r:id="rId17"/>
    <p:sldId id="582" r:id="rId18"/>
    <p:sldId id="583" r:id="rId19"/>
    <p:sldId id="535" r:id="rId20"/>
    <p:sldId id="560" r:id="rId21"/>
    <p:sldId id="563" r:id="rId22"/>
    <p:sldId id="556" r:id="rId23"/>
    <p:sldId id="587" r:id="rId24"/>
    <p:sldId id="562" r:id="rId25"/>
    <p:sldId id="584" r:id="rId26"/>
    <p:sldId id="586" r:id="rId27"/>
    <p:sldId id="588" r:id="rId28"/>
    <p:sldId id="575" r:id="rId29"/>
    <p:sldId id="554" r:id="rId30"/>
    <p:sldId id="551" r:id="rId31"/>
    <p:sldId id="589" r:id="rId32"/>
    <p:sldId id="590" r:id="rId33"/>
    <p:sldId id="591" r:id="rId34"/>
    <p:sldId id="592" r:id="rId35"/>
    <p:sldId id="594" r:id="rId36"/>
    <p:sldId id="593" r:id="rId37"/>
    <p:sldId id="545" r:id="rId38"/>
    <p:sldId id="567" r:id="rId39"/>
    <p:sldId id="577" r:id="rId40"/>
    <p:sldId id="578" r:id="rId41"/>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7DC837"/>
    <a:srgbClr val="69717A"/>
    <a:srgbClr val="666666"/>
    <a:srgbClr val="808000"/>
    <a:srgbClr val="333300"/>
    <a:srgbClr val="0066CC"/>
    <a:srgbClr val="800000"/>
    <a:srgbClr val="CC99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0469" autoAdjust="0"/>
  </p:normalViewPr>
  <p:slideViewPr>
    <p:cSldViewPr>
      <p:cViewPr varScale="1">
        <p:scale>
          <a:sx n="69" d="100"/>
          <a:sy n="69" d="100"/>
        </p:scale>
        <p:origin x="1344" y="6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6/2/2021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395792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12</a:t>
            </a:fld>
            <a:endParaRPr lang="en-US"/>
          </a:p>
        </p:txBody>
      </p:sp>
    </p:spTree>
    <p:extLst>
      <p:ext uri="{BB962C8B-B14F-4D97-AF65-F5344CB8AC3E}">
        <p14:creationId xmlns:p14="http://schemas.microsoft.com/office/powerpoint/2010/main" val="6636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13</a:t>
            </a:fld>
            <a:endParaRPr lang="en-US"/>
          </a:p>
        </p:txBody>
      </p:sp>
    </p:spTree>
    <p:extLst>
      <p:ext uri="{BB962C8B-B14F-4D97-AF65-F5344CB8AC3E}">
        <p14:creationId xmlns:p14="http://schemas.microsoft.com/office/powerpoint/2010/main" val="281348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14</a:t>
            </a:fld>
            <a:endParaRPr lang="en-US"/>
          </a:p>
        </p:txBody>
      </p:sp>
    </p:spTree>
    <p:extLst>
      <p:ext uri="{BB962C8B-B14F-4D97-AF65-F5344CB8AC3E}">
        <p14:creationId xmlns:p14="http://schemas.microsoft.com/office/powerpoint/2010/main" val="360992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20</a:t>
            </a:fld>
            <a:endParaRPr lang="en-US"/>
          </a:p>
        </p:txBody>
      </p:sp>
    </p:spTree>
    <p:extLst>
      <p:ext uri="{BB962C8B-B14F-4D97-AF65-F5344CB8AC3E}">
        <p14:creationId xmlns:p14="http://schemas.microsoft.com/office/powerpoint/2010/main" val="187741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37</a:t>
            </a:fld>
            <a:endParaRPr lang="en-US"/>
          </a:p>
        </p:txBody>
      </p:sp>
    </p:spTree>
    <p:extLst>
      <p:ext uri="{BB962C8B-B14F-4D97-AF65-F5344CB8AC3E}">
        <p14:creationId xmlns:p14="http://schemas.microsoft.com/office/powerpoint/2010/main" val="373818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7F230-1083-41E9-9945-837E0502BF6D}"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7F230-1083-41E9-9945-837E0502BF6D}"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6/2/2021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hewellnesssociety.org/free-coronavirus-anxiety-workboo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desertsojourn.com/thankful-in-all-tim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thecollaboratory.wikidot.com/general-psychology1-fa11" TargetMode="Externa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dnewsnetwork.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coronavirus/2019-ncov/daily-life-coping/managing-stress-anxiety.html?CDC_AA_refVal=https://www.cdc.gov/coronavirus/2019-ncov/prepare/managing-stress-anxiety.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en.wikipedia.org/wiki/Castanets"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hyperlink" Target="https://www.chiangraitimes.com/health/what-to-do-if-you-think-your-child-is-suffering-from-mental-illnes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image" Target="../media/image7.jpeg"/><Relationship Id="rId4" Type="http://schemas.openxmlformats.org/officeDocument/2006/relationships/hyperlink" Target="http://craft-therapy.blogspot.com/2011_01_01_archive.html-cc-by-nc-nd%20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astanets"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hyperlink" Target="http://teacherwritebookaholicohmy.blogspot.com/2012_07_01_archive.html.%20CC%20BY-NC-SA%203.0" TargetMode="External"/><Relationship Id="rId3" Type="http://schemas.openxmlformats.org/officeDocument/2006/relationships/hyperlink" Target="https://www.cdc.gov/coronavirus/2019-ncov/daily-life-coping/managing-stress-" TargetMode="External"/><Relationship Id="rId7" Type="http://schemas.openxmlformats.org/officeDocument/2006/relationships/hyperlink" Target="https://www.chiangraitimes.com/health/what-to-do-if-you-think-your-child-is-suffering-from-mental-illness" TargetMode="External"/><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hyperlink" Target="https://en.wikipedia.org/wiki/Castanets" TargetMode="External"/><Relationship Id="rId4" Type="http://schemas.openxmlformats.org/officeDocument/2006/relationships/hyperlink" Target="https://www.goodnewsnetwork.org/" TargetMode="External"/><Relationship Id="rId9" Type="http://schemas.openxmlformats.org/officeDocument/2006/relationships/hyperlink" Target="https://news.schoolsdo.org/2016/02/kids-who-go-to-bed-early-have-higher-gp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pngimg.com/download/4751" TargetMode="External"/><Relationship Id="rId2" Type="http://schemas.openxmlformats.org/officeDocument/2006/relationships/hyperlink" Target="http://thecollaboratory.wikidot.com/general-psychology1-fa11" TargetMode="External"/><Relationship Id="rId1" Type="http://schemas.openxmlformats.org/officeDocument/2006/relationships/slideLayout" Target="../slideLayouts/slideLayout2.xml"/><Relationship Id="rId5" Type="http://schemas.openxmlformats.org/officeDocument/2006/relationships/hyperlink" Target="https://thewellnesssociety.org/free-coronavirus-anxiety-workbook/" TargetMode="External"/><Relationship Id="rId4" Type="http://schemas.openxmlformats.org/officeDocument/2006/relationships/hyperlink" Target="http://www.desertsojourn.com/thankful-in-all-tim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teacherwritebookaholicohmy.blogspot.com/2012_07_01_archive.html" TargetMode="External"/><Relationship Id="rId7" Type="http://schemas.openxmlformats.org/officeDocument/2006/relationships/hyperlink" Target="http://www.design-4-sustainability.com/feeds/newsfeed/2011/6?gp=10"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pngimg.com/download/4751%20CC%204.0" TargetMode="External"/><Relationship Id="rId5" Type="http://schemas.openxmlformats.org/officeDocument/2006/relationships/hyperlink" Target="http://news.schoolsdo.org/2016/02/kids-who-go-to-bed-early-have-higher-gpas/" TargetMode="External"/><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hyperlink" Target="https://pxhere.com/en/photo/14564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CoVid-19</a:t>
            </a: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rPr>
              <a:t>LESSON 4: </a:t>
            </a:r>
            <a:r>
              <a:rPr lang="en-US" sz="3600" dirty="0">
                <a:latin typeface="Arial" panose="020B0604020202020204" pitchFamily="34" charset="0"/>
              </a:rPr>
              <a:t>Stress and Pandemics</a:t>
            </a:r>
          </a:p>
          <a:p>
            <a:pPr marL="0" indent="0" algn="ctr">
              <a:buNone/>
            </a:pPr>
            <a:endParaRPr lang="en-US" sz="1900" dirty="0">
              <a:latin typeface="Arial" panose="020B0604020202020204" pitchFamily="34" charset="0"/>
            </a:endParaRPr>
          </a:p>
          <a:p>
            <a:pPr marL="0" indent="0" algn="ctr">
              <a:buNone/>
            </a:pPr>
            <a:r>
              <a:rPr lang="en-US" sz="3600" dirty="0">
                <a:latin typeface="Arial" panose="020B0604020202020204" pitchFamily="34" charset="0"/>
              </a:rPr>
              <a:t>Find       Press it to turn red when you aren’t talking. </a:t>
            </a:r>
          </a:p>
          <a:p>
            <a:pPr marL="0" indent="0" algn="ctr">
              <a:buNone/>
            </a:pPr>
            <a:r>
              <a:rPr lang="en-US" sz="3600" dirty="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14574"/>
            <a:ext cx="11353799" cy="729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653674"/>
          </a:xfrm>
        </p:spPr>
        <p:txBody>
          <a:bodyPr>
            <a:normAutofit fontScale="90000"/>
          </a:bodyPr>
          <a:lstStyle/>
          <a:p>
            <a:r>
              <a:rPr lang="en-US" dirty="0"/>
              <a:t>Word Scramble</a:t>
            </a:r>
          </a:p>
        </p:txBody>
      </p:sp>
      <p:sp>
        <p:nvSpPr>
          <p:cNvPr id="5" name="Content Placeholder 4"/>
          <p:cNvSpPr>
            <a:spLocks noGrp="1"/>
          </p:cNvSpPr>
          <p:nvPr>
            <p:ph idx="1"/>
          </p:nvPr>
        </p:nvSpPr>
        <p:spPr>
          <a:xfrm>
            <a:off x="379413" y="1371600"/>
            <a:ext cx="11353798" cy="6597218"/>
          </a:xfrm>
        </p:spPr>
        <p:txBody>
          <a:bodyPr>
            <a:normAutofit/>
          </a:bodyPr>
          <a:lstStyle/>
          <a:p>
            <a:r>
              <a:rPr lang="en-US" sz="2800" dirty="0"/>
              <a:t>news/from/take/breaks/stories</a:t>
            </a:r>
          </a:p>
          <a:p>
            <a:r>
              <a:rPr lang="en-US" b="1" dirty="0"/>
              <a:t>Take breaks from news stories. </a:t>
            </a:r>
          </a:p>
          <a:p>
            <a:r>
              <a:rPr lang="en-US" sz="2800" dirty="0"/>
              <a:t>body/take/of/care/your</a:t>
            </a:r>
          </a:p>
          <a:p>
            <a:r>
              <a:rPr lang="en-US" b="1" dirty="0"/>
              <a:t>Take care of your body</a:t>
            </a:r>
            <a:r>
              <a:rPr lang="en-US" dirty="0"/>
              <a:t>.</a:t>
            </a:r>
            <a:endParaRPr lang="en-US" b="1" dirty="0"/>
          </a:p>
          <a:p>
            <a:r>
              <a:rPr lang="en-US" sz="2800" dirty="0"/>
              <a:t>deep/stretch/take/breath/or meditate</a:t>
            </a:r>
          </a:p>
          <a:p>
            <a:r>
              <a:rPr lang="en-US" b="1" dirty="0"/>
              <a:t>Take deep breaths, stretch, or meditate</a:t>
            </a:r>
          </a:p>
          <a:p>
            <a:r>
              <a:rPr lang="en-US" sz="2800" dirty="0"/>
              <a:t>plenty/and/exercise/sleep/of/get</a:t>
            </a:r>
          </a:p>
          <a:p>
            <a:r>
              <a:rPr lang="en-US" b="1" dirty="0"/>
              <a:t>Exercise and  get plenty of sleep</a:t>
            </a:r>
          </a:p>
          <a:p>
            <a:r>
              <a:rPr lang="en-US" sz="2800" dirty="0"/>
              <a:t>about/worries/your/talk</a:t>
            </a:r>
          </a:p>
          <a:p>
            <a:r>
              <a:rPr lang="en-US" b="1" dirty="0"/>
              <a:t>Talk about your worries</a:t>
            </a:r>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3778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9265" y="4475639"/>
            <a:ext cx="1067029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workbook shows Juanita how to build a Stress Resilience Action Plan. </a:t>
            </a:r>
          </a:p>
        </p:txBody>
      </p:sp>
      <p:sp>
        <p:nvSpPr>
          <p:cNvPr id="13" name="Rectangle 12"/>
          <p:cNvSpPr/>
          <p:nvPr/>
        </p:nvSpPr>
        <p:spPr>
          <a:xfrm>
            <a:off x="705936" y="68580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1593"/>
          </a:xfrm>
        </p:spPr>
        <p:txBody>
          <a:bodyPr>
            <a:normAutofit/>
          </a:bodyPr>
          <a:lstStyle/>
          <a:p>
            <a:pPr algn="ctr"/>
            <a:r>
              <a:rPr lang="en-US" sz="3200" dirty="0"/>
              <a:t>Juanita now has some ideas she wants to bring to her family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989012" y="1905000"/>
            <a:ext cx="10082505" cy="1815882"/>
          </a:xfrm>
          <a:prstGeom prst="rect">
            <a:avLst/>
          </a:prstGeom>
          <a:noFill/>
        </p:spPr>
        <p:txBody>
          <a:bodyPr wrap="square" rtlCol="0">
            <a:spAutoFit/>
          </a:bodyPr>
          <a:lstStyle/>
          <a:p>
            <a:r>
              <a:rPr lang="en-US" sz="2800" dirty="0"/>
              <a:t>But, she doesn’t know where to start.  She calls her friend </a:t>
            </a:r>
            <a:r>
              <a:rPr lang="en-US" sz="2800" dirty="0" err="1"/>
              <a:t>Sama</a:t>
            </a:r>
            <a:r>
              <a:rPr lang="en-US" sz="2800" dirty="0"/>
              <a:t>.  </a:t>
            </a:r>
            <a:r>
              <a:rPr lang="en-US" sz="2800" dirty="0" err="1"/>
              <a:t>Sama</a:t>
            </a:r>
            <a:r>
              <a:rPr lang="en-US" sz="2800" dirty="0"/>
              <a:t> says she found a workbook that helped her figure out what to do.  She sends her the link: </a:t>
            </a:r>
            <a:r>
              <a:rPr lang="en-US" sz="2800" dirty="0">
                <a:hlinkClick r:id="rId2"/>
              </a:rPr>
              <a:t>https://thewellnesssociety.org/free-coronavirus-anxiety-workbook/</a:t>
            </a:r>
            <a:endParaRPr lang="en-US" sz="2800" dirty="0"/>
          </a:p>
        </p:txBody>
      </p:sp>
    </p:spTree>
    <p:extLst>
      <p:ext uri="{BB962C8B-B14F-4D97-AF65-F5344CB8AC3E}">
        <p14:creationId xmlns:p14="http://schemas.microsoft.com/office/powerpoint/2010/main" val="33444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838200" y="914400"/>
            <a:ext cx="10515600" cy="660111"/>
          </a:xfrm>
        </p:spPr>
        <p:txBody>
          <a:bodyPr>
            <a:normAutofit fontScale="90000"/>
          </a:bodyPr>
          <a:lstStyle/>
          <a:p>
            <a:r>
              <a:rPr lang="en-US" dirty="0"/>
              <a:t>Words from the Coronavirus Anxiety Workbook</a:t>
            </a:r>
          </a:p>
        </p:txBody>
      </p:sp>
      <p:sp>
        <p:nvSpPr>
          <p:cNvPr id="25" name="Content Placeholder 4"/>
          <p:cNvSpPr>
            <a:spLocks noGrp="1"/>
          </p:cNvSpPr>
          <p:nvPr>
            <p:ph idx="1"/>
          </p:nvPr>
        </p:nvSpPr>
        <p:spPr>
          <a:xfrm>
            <a:off x="1141412" y="5223120"/>
            <a:ext cx="10515600" cy="872880"/>
          </a:xfrm>
        </p:spPr>
        <p:txBody>
          <a:bodyPr>
            <a:normAutofit/>
          </a:bodyPr>
          <a:lstStyle/>
          <a:p>
            <a:endParaRPr lang="en-US" sz="3200" dirty="0"/>
          </a:p>
          <a:p>
            <a:endParaRPr lang="en-US" sz="3200"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10114530" cy="830997"/>
          </a:xfrm>
          <a:prstGeom prst="rect">
            <a:avLst/>
          </a:prstGeom>
        </p:spPr>
        <p:txBody>
          <a:bodyPr wrap="square">
            <a:spAutoFit/>
          </a:bodyPr>
          <a:lstStyle/>
          <a:p>
            <a:r>
              <a:rPr lang="en-US" sz="2400" b="1" dirty="0"/>
              <a:t>Chronic stress : </a:t>
            </a:r>
            <a:r>
              <a:rPr lang="en-US" sz="2400" dirty="0"/>
              <a:t>Feeling stress for a long period of time. This can hurt your body (chest tightness, trouble sleeping, muscle tightness) </a:t>
            </a:r>
          </a:p>
        </p:txBody>
      </p:sp>
      <p:sp>
        <p:nvSpPr>
          <p:cNvPr id="31" name="Oval 30"/>
          <p:cNvSpPr/>
          <p:nvPr/>
        </p:nvSpPr>
        <p:spPr>
          <a:xfrm>
            <a:off x="836612" y="284835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61947" y="3664622"/>
            <a:ext cx="10129589" cy="461665"/>
          </a:xfrm>
          <a:prstGeom prst="rect">
            <a:avLst/>
          </a:prstGeom>
        </p:spPr>
        <p:txBody>
          <a:bodyPr wrap="square">
            <a:spAutoFit/>
          </a:bodyPr>
          <a:lstStyle/>
          <a:p>
            <a:r>
              <a:rPr lang="en-US" sz="2400" b="1" dirty="0"/>
              <a:t>Resilience: </a:t>
            </a:r>
            <a:r>
              <a:rPr lang="en-US" sz="2400" dirty="0"/>
              <a:t>being able to get through tough times with few problems</a:t>
            </a:r>
          </a:p>
        </p:txBody>
      </p:sp>
      <p:sp>
        <p:nvSpPr>
          <p:cNvPr id="33" name="Oval 32"/>
          <p:cNvSpPr/>
          <p:nvPr/>
        </p:nvSpPr>
        <p:spPr>
          <a:xfrm>
            <a:off x="836612" y="38404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8"/>
            <a:ext cx="10048558" cy="461665"/>
          </a:xfrm>
          <a:prstGeom prst="rect">
            <a:avLst/>
          </a:prstGeom>
        </p:spPr>
        <p:txBody>
          <a:bodyPr wrap="square">
            <a:spAutoFit/>
          </a:bodyPr>
          <a:lstStyle/>
          <a:p>
            <a:r>
              <a:rPr lang="en-US" sz="2400" b="1" dirty="0"/>
              <a:t>Distraction: </a:t>
            </a:r>
            <a:r>
              <a:rPr lang="en-US" sz="2400" dirty="0"/>
              <a:t>Something that takes your focus away from something else</a:t>
            </a:r>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1412" y="2706068"/>
            <a:ext cx="9946606" cy="83099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Anxiety: </a:t>
            </a:r>
            <a:r>
              <a:rPr lang="en-US" sz="2400" dirty="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endParaRPr lang="en-US" sz="2400" dirty="0"/>
          </a:p>
        </p:txBody>
      </p:sp>
      <p:sp>
        <p:nvSpPr>
          <p:cNvPr id="3" name="TextBox 2"/>
          <p:cNvSpPr txBox="1"/>
          <p:nvPr/>
        </p:nvSpPr>
        <p:spPr>
          <a:xfrm>
            <a:off x="1177006" y="4322873"/>
            <a:ext cx="4773423" cy="461665"/>
          </a:xfrm>
          <a:prstGeom prst="rect">
            <a:avLst/>
          </a:prstGeom>
          <a:noFill/>
        </p:spPr>
        <p:txBody>
          <a:bodyPr wrap="none" rtlCol="0">
            <a:spAutoFit/>
          </a:bodyPr>
          <a:lstStyle/>
          <a:p>
            <a:r>
              <a:rPr lang="en-US" sz="2400" b="1" dirty="0"/>
              <a:t>Gratitude</a:t>
            </a:r>
            <a:r>
              <a:rPr lang="en-US" sz="2400" dirty="0"/>
              <a:t> the state of being thankful</a:t>
            </a:r>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13" y="1993758"/>
            <a:ext cx="533400" cy="632545"/>
          </a:xfrm>
          <a:prstGeom prst="rect">
            <a:avLst/>
          </a:prstGeom>
        </p:spPr>
      </p:pic>
      <p:pic>
        <p:nvPicPr>
          <p:cNvPr id="4" name="Picture 3" descr="General Psychology 10:10 MWF - The Collaborato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012" y="3124251"/>
            <a:ext cx="575198" cy="582867"/>
          </a:xfrm>
          <a:prstGeom prst="rect">
            <a:avLst/>
          </a:prstGeom>
        </p:spPr>
      </p:pic>
      <p:sp>
        <p:nvSpPr>
          <p:cNvPr id="5" name="TextBox 4"/>
          <p:cNvSpPr txBox="1"/>
          <p:nvPr/>
        </p:nvSpPr>
        <p:spPr>
          <a:xfrm>
            <a:off x="7279210" y="3468036"/>
            <a:ext cx="1503938" cy="215444"/>
          </a:xfrm>
          <a:prstGeom prst="rect">
            <a:avLst/>
          </a:prstGeom>
          <a:noFill/>
        </p:spPr>
        <p:txBody>
          <a:bodyPr wrap="none" rtlCol="0">
            <a:spAutoFit/>
          </a:bodyPr>
          <a:lstStyle/>
          <a:p>
            <a:r>
              <a:rPr lang="en-US" sz="400" dirty="0">
                <a:hlinkClick r:id="rId5"/>
              </a:rPr>
              <a:t>http://thecollaboratory.wikidot.com/general-psychology1-fa11</a:t>
            </a:r>
            <a:endParaRPr lang="en-US" sz="400" dirty="0"/>
          </a:p>
          <a:p>
            <a:r>
              <a:rPr lang="en-US" sz="400" dirty="0"/>
              <a:t>CC-SA 3.0</a:t>
            </a:r>
          </a:p>
        </p:txBody>
      </p:sp>
      <p:pic>
        <p:nvPicPr>
          <p:cNvPr id="8" name="Picture 7" descr="Thankful in all times? – Desert Sojour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812" y="4222648"/>
            <a:ext cx="1152525" cy="865674"/>
          </a:xfrm>
          <a:prstGeom prst="rect">
            <a:avLst/>
          </a:prstGeom>
        </p:spPr>
      </p:pic>
      <p:sp>
        <p:nvSpPr>
          <p:cNvPr id="9" name="TextBox 8"/>
          <p:cNvSpPr txBox="1"/>
          <p:nvPr/>
        </p:nvSpPr>
        <p:spPr>
          <a:xfrm>
            <a:off x="7770812" y="4850606"/>
            <a:ext cx="1313180" cy="215444"/>
          </a:xfrm>
          <a:prstGeom prst="rect">
            <a:avLst/>
          </a:prstGeom>
          <a:noFill/>
        </p:spPr>
        <p:txBody>
          <a:bodyPr wrap="none" rtlCol="0">
            <a:spAutoFit/>
          </a:bodyPr>
          <a:lstStyle/>
          <a:p>
            <a:r>
              <a:rPr lang="en-US" sz="400" dirty="0">
                <a:hlinkClick r:id="rId7"/>
              </a:rPr>
              <a:t>http://www.desertsojourn.com/thankful-in-all-times/</a:t>
            </a:r>
            <a:endParaRPr lang="en-US" sz="400" dirty="0"/>
          </a:p>
          <a:p>
            <a:r>
              <a:rPr lang="en-US" sz="400" dirty="0"/>
              <a:t>CC ND 3.0</a:t>
            </a:r>
          </a:p>
        </p:txBody>
      </p:sp>
    </p:spTree>
    <p:extLst>
      <p:ext uri="{BB962C8B-B14F-4D97-AF65-F5344CB8AC3E}">
        <p14:creationId xmlns:p14="http://schemas.microsoft.com/office/powerpoint/2010/main" val="26105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718630"/>
          </a:xfrm>
        </p:spPr>
        <p:txBody>
          <a:bodyPr>
            <a:normAutofit/>
          </a:bodyPr>
          <a:lstStyle/>
          <a:p>
            <a:r>
              <a:rPr lang="en-US" dirty="0"/>
              <a:t>Matching</a:t>
            </a:r>
          </a:p>
        </p:txBody>
      </p:sp>
      <p:sp>
        <p:nvSpPr>
          <p:cNvPr id="25" name="Content Placeholder 4"/>
          <p:cNvSpPr>
            <a:spLocks noGrp="1"/>
          </p:cNvSpPr>
          <p:nvPr>
            <p:ph sz="half" idx="1"/>
          </p:nvPr>
        </p:nvSpPr>
        <p:spPr/>
        <p:txBody>
          <a:bodyPr>
            <a:normAutofit fontScale="92500" lnSpcReduction="10000"/>
          </a:bodyPr>
          <a:lstStyle/>
          <a:p>
            <a:pPr marL="0" indent="0">
              <a:buNone/>
            </a:pPr>
            <a:endParaRPr lang="en-US" sz="3200" dirty="0"/>
          </a:p>
          <a:p>
            <a:pPr marL="0" indent="0">
              <a:buNone/>
            </a:pPr>
            <a:endParaRPr lang="en-US" sz="3200" dirty="0"/>
          </a:p>
        </p:txBody>
      </p:sp>
      <p:sp>
        <p:nvSpPr>
          <p:cNvPr id="4" name="Content Placeholder 3"/>
          <p:cNvSpPr>
            <a:spLocks noGrp="1"/>
          </p:cNvSpPr>
          <p:nvPr>
            <p:ph sz="half" idx="2"/>
          </p:nvPr>
        </p:nvSpPr>
        <p:spPr/>
        <p:txBody>
          <a:bodyPr>
            <a:normAutofit fontScale="92500" lnSpcReduction="10000"/>
          </a:bodyPr>
          <a:lstStyle/>
          <a:p>
            <a:r>
              <a:rPr lang="en-US" dirty="0"/>
              <a:t>the state of being thankful</a:t>
            </a:r>
          </a:p>
          <a:p>
            <a:r>
              <a:rPr lang="en-US" dirty="0"/>
              <a:t>Feeling stress for a long period of time</a:t>
            </a:r>
          </a:p>
          <a:p>
            <a:r>
              <a:rPr lang="en-US" dirty="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p>
          <a:p>
            <a:r>
              <a:rPr lang="en-US" dirty="0"/>
              <a:t>being able to get through tough times with few problems</a:t>
            </a:r>
          </a:p>
          <a:p>
            <a:r>
              <a:rPr lang="en-US" dirty="0"/>
              <a:t>Something that takes your focus away from something else</a:t>
            </a:r>
          </a:p>
          <a:p>
            <a:endParaRPr lang="en-US"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4815833" cy="584775"/>
          </a:xfrm>
          <a:prstGeom prst="rect">
            <a:avLst/>
          </a:prstGeom>
        </p:spPr>
        <p:txBody>
          <a:bodyPr wrap="square">
            <a:spAutoFit/>
          </a:bodyPr>
          <a:lstStyle/>
          <a:p>
            <a:r>
              <a:rPr lang="en-US" sz="3200" b="1" dirty="0"/>
              <a:t>Chronic stress</a:t>
            </a:r>
            <a:endParaRPr lang="en-US" sz="3200" dirty="0"/>
          </a:p>
        </p:txBody>
      </p:sp>
      <p:sp>
        <p:nvSpPr>
          <p:cNvPr id="31" name="Oval 30"/>
          <p:cNvSpPr/>
          <p:nvPr/>
        </p:nvSpPr>
        <p:spPr>
          <a:xfrm>
            <a:off x="849975" y="2683791"/>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41117" y="3444579"/>
            <a:ext cx="10129589" cy="584775"/>
          </a:xfrm>
          <a:prstGeom prst="rect">
            <a:avLst/>
          </a:prstGeom>
        </p:spPr>
        <p:txBody>
          <a:bodyPr wrap="square">
            <a:spAutoFit/>
          </a:bodyPr>
          <a:lstStyle/>
          <a:p>
            <a:r>
              <a:rPr lang="en-US" sz="3200" b="1" dirty="0"/>
              <a:t>Resilience</a:t>
            </a:r>
            <a:endParaRPr lang="en-US" sz="3200" dirty="0"/>
          </a:p>
        </p:txBody>
      </p:sp>
      <p:sp>
        <p:nvSpPr>
          <p:cNvPr id="33" name="Oval 32"/>
          <p:cNvSpPr/>
          <p:nvPr/>
        </p:nvSpPr>
        <p:spPr>
          <a:xfrm>
            <a:off x="830402" y="363458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9"/>
            <a:ext cx="5081895" cy="584775"/>
          </a:xfrm>
          <a:prstGeom prst="rect">
            <a:avLst/>
          </a:prstGeom>
        </p:spPr>
        <p:txBody>
          <a:bodyPr wrap="square">
            <a:spAutoFit/>
          </a:bodyPr>
          <a:lstStyle/>
          <a:p>
            <a:r>
              <a:rPr lang="en-US" sz="3200" b="1" dirty="0"/>
              <a:t>Distraction</a:t>
            </a:r>
            <a:endParaRPr lang="en-US" sz="3200" dirty="0"/>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22401" y="2539254"/>
            <a:ext cx="4851427" cy="584775"/>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Anxiety</a:t>
            </a:r>
            <a:endParaRPr lang="en-US" sz="3200" dirty="0"/>
          </a:p>
        </p:txBody>
      </p:sp>
      <p:sp>
        <p:nvSpPr>
          <p:cNvPr id="3" name="TextBox 2"/>
          <p:cNvSpPr txBox="1"/>
          <p:nvPr/>
        </p:nvSpPr>
        <p:spPr>
          <a:xfrm>
            <a:off x="1177006" y="4322873"/>
            <a:ext cx="1813317" cy="584775"/>
          </a:xfrm>
          <a:prstGeom prst="rect">
            <a:avLst/>
          </a:prstGeom>
          <a:noFill/>
        </p:spPr>
        <p:txBody>
          <a:bodyPr wrap="none" rtlCol="0">
            <a:spAutoFit/>
          </a:bodyPr>
          <a:lstStyle/>
          <a:p>
            <a:r>
              <a:rPr lang="en-US" sz="3200" b="1" dirty="0"/>
              <a:t>Gratitude</a:t>
            </a:r>
            <a:endParaRPr lang="en-US" sz="3200" dirty="0"/>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9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The Stress Resilience Action Plan</a:t>
            </a:r>
          </a:p>
        </p:txBody>
      </p:sp>
      <p:sp>
        <p:nvSpPr>
          <p:cNvPr id="3" name="Content Placeholder 2"/>
          <p:cNvSpPr>
            <a:spLocks noGrp="1"/>
          </p:cNvSpPr>
          <p:nvPr>
            <p:ph idx="1"/>
          </p:nvPr>
        </p:nvSpPr>
        <p:spPr>
          <a:xfrm>
            <a:off x="609441" y="990600"/>
            <a:ext cx="10969943" cy="5334000"/>
          </a:xfrm>
        </p:spPr>
        <p:txBody>
          <a:bodyPr>
            <a:normAutofit fontScale="92500" lnSpcReduction="10000"/>
          </a:bodyPr>
          <a:lstStyle/>
          <a:p>
            <a:pPr marL="0" indent="0">
              <a:buNone/>
            </a:pPr>
            <a:endParaRPr lang="en-US" dirty="0"/>
          </a:p>
          <a:p>
            <a:r>
              <a:rPr lang="en-US" dirty="0"/>
              <a:t>Change your “Information Diet” </a:t>
            </a:r>
          </a:p>
          <a:p>
            <a:r>
              <a:rPr lang="en-US" dirty="0"/>
              <a:t>Make a gratitude journal</a:t>
            </a:r>
          </a:p>
          <a:p>
            <a:r>
              <a:rPr lang="en-US" dirty="0"/>
              <a:t>Focus on What you Can control</a:t>
            </a:r>
          </a:p>
          <a:p>
            <a:r>
              <a:rPr lang="en-US" dirty="0"/>
              <a:t>Question your thinking</a:t>
            </a:r>
          </a:p>
          <a:p>
            <a:r>
              <a:rPr lang="en-US" dirty="0"/>
              <a:t>Distract Yourself from your thoughts</a:t>
            </a:r>
          </a:p>
          <a:p>
            <a:r>
              <a:rPr lang="en-US" dirty="0"/>
              <a:t>Be Kind to Yourself</a:t>
            </a:r>
          </a:p>
          <a:p>
            <a:r>
              <a:rPr lang="en-US" dirty="0"/>
              <a:t>Do fun things with family and friends</a:t>
            </a:r>
          </a:p>
          <a:p>
            <a:r>
              <a:rPr lang="en-US" dirty="0"/>
              <a:t>Take care of your health</a:t>
            </a:r>
          </a:p>
          <a:p>
            <a:r>
              <a:rPr lang="en-US" dirty="0"/>
              <a:t>Talk to people you trust</a:t>
            </a:r>
          </a:p>
          <a:p>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1598611" y="273050"/>
            <a:ext cx="9296401" cy="1162050"/>
          </a:xfrm>
        </p:spPr>
        <p:txBody>
          <a:bodyPr>
            <a:normAutofit/>
          </a:bodyPr>
          <a:lstStyle/>
          <a:p>
            <a:r>
              <a:rPr lang="en-US" sz="4400" dirty="0"/>
              <a:t>Changing your information “diet”</a:t>
            </a:r>
          </a:p>
        </p:txBody>
      </p:sp>
      <p:sp>
        <p:nvSpPr>
          <p:cNvPr id="5" name="Content Placeholder 4"/>
          <p:cNvSpPr>
            <a:spLocks noGrp="1"/>
          </p:cNvSpPr>
          <p:nvPr>
            <p:ph idx="1"/>
          </p:nvPr>
        </p:nvSpPr>
        <p:spPr>
          <a:xfrm>
            <a:off x="4765492" y="1382401"/>
            <a:ext cx="6813892" cy="4743763"/>
          </a:xfrm>
        </p:spPr>
        <p:txBody>
          <a:bodyPr>
            <a:normAutofit/>
          </a:bodyPr>
          <a:lstStyle/>
          <a:p>
            <a:pPr marL="0" indent="0">
              <a:buNone/>
            </a:pPr>
            <a:endParaRPr lang="en-US" sz="2800" dirty="0"/>
          </a:p>
          <a:p>
            <a:pPr marL="0" indent="0">
              <a:buNone/>
            </a:pPr>
            <a:endParaRPr lang="en-US" dirty="0"/>
          </a:p>
        </p:txBody>
      </p:sp>
      <p:sp>
        <p:nvSpPr>
          <p:cNvPr id="2" name="Text Placeholder 1"/>
          <p:cNvSpPr>
            <a:spLocks noGrp="1"/>
          </p:cNvSpPr>
          <p:nvPr>
            <p:ph type="body" sz="half" idx="2"/>
          </p:nvPr>
        </p:nvSpPr>
        <p:spPr/>
        <p:txBody>
          <a:bodyPr/>
          <a:lstStyle/>
          <a:p>
            <a:r>
              <a:rPr lang="en-US" sz="3200" dirty="0"/>
              <a:t>Most Americans listen or watch information about CoVid-19  more than 2 times a day</a:t>
            </a:r>
          </a:p>
          <a:p>
            <a:r>
              <a:rPr lang="en-US" sz="3200" dirty="0"/>
              <a:t>This can make you more worried and anxious. </a:t>
            </a:r>
          </a:p>
          <a:p>
            <a:endParaRPr lang="en-US" sz="3200" dirty="0"/>
          </a:p>
          <a:p>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8" name="Oval 7"/>
          <p:cNvSpPr/>
          <p:nvPr/>
        </p:nvSpPr>
        <p:spPr>
          <a:xfrm>
            <a:off x="341315" y="167610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9131" y="36663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16" y="1499823"/>
            <a:ext cx="6647582" cy="4766698"/>
          </a:xfrm>
          <a:prstGeom prst="rect">
            <a:avLst/>
          </a:prstGeom>
        </p:spPr>
      </p:pic>
    </p:spTree>
    <p:extLst>
      <p:ext uri="{BB962C8B-B14F-4D97-AF65-F5344CB8AC3E}">
        <p14:creationId xmlns:p14="http://schemas.microsoft.com/office/powerpoint/2010/main" val="40879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504928"/>
            <a:ext cx="10969943" cy="831742"/>
          </a:xfrm>
        </p:spPr>
        <p:txBody>
          <a:bodyPr>
            <a:normAutofit/>
          </a:bodyPr>
          <a:lstStyle/>
          <a:p>
            <a:r>
              <a:rPr lang="en-US" dirty="0"/>
              <a:t>Changing your information “diet”</a:t>
            </a:r>
          </a:p>
        </p:txBody>
      </p:sp>
      <p:sp>
        <p:nvSpPr>
          <p:cNvPr id="5" name="Content Placeholder 4"/>
          <p:cNvSpPr>
            <a:spLocks noGrp="1"/>
          </p:cNvSpPr>
          <p:nvPr>
            <p:ph idx="1"/>
          </p:nvPr>
        </p:nvSpPr>
        <p:spPr>
          <a:xfrm>
            <a:off x="609441" y="1657316"/>
            <a:ext cx="10609001" cy="5410200"/>
          </a:xfrm>
        </p:spPr>
        <p:txBody>
          <a:bodyPr>
            <a:normAutofit/>
          </a:bodyPr>
          <a:lstStyle/>
          <a:p>
            <a:pPr marL="0" indent="0">
              <a:buNone/>
            </a:pPr>
            <a:r>
              <a:rPr lang="en-US" sz="4000" dirty="0"/>
              <a:t>How often do you listen to news or check on stories about CoVid-19? (take the poll)</a:t>
            </a:r>
          </a:p>
          <a:p>
            <a:pPr marL="514350" indent="-514350">
              <a:buAutoNum type="alphaLcPeriod"/>
            </a:pPr>
            <a:r>
              <a:rPr lang="en-US" sz="4000" dirty="0"/>
              <a:t>1 or 2 times a day</a:t>
            </a:r>
          </a:p>
          <a:p>
            <a:pPr marL="514350" indent="-514350">
              <a:buAutoNum type="alphaLcPeriod"/>
            </a:pPr>
            <a:r>
              <a:rPr lang="en-US" sz="4000" dirty="0"/>
              <a:t>3-5 times a day</a:t>
            </a:r>
          </a:p>
          <a:p>
            <a:pPr marL="514350" indent="-514350">
              <a:buAutoNum type="alphaLcPeriod"/>
            </a:pPr>
            <a:r>
              <a:rPr lang="en-US" sz="4000" dirty="0"/>
              <a:t>More than 5 times a day</a:t>
            </a:r>
          </a:p>
          <a:p>
            <a:pPr marL="0" indent="0">
              <a:buNone/>
            </a:pPr>
            <a:endParaRPr lang="en-US" sz="4000"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6903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186" y="46297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03212" y="570326"/>
            <a:ext cx="11506200" cy="868109"/>
          </a:xfrm>
        </p:spPr>
        <p:txBody>
          <a:bodyPr>
            <a:noAutofit/>
          </a:bodyPr>
          <a:lstStyle/>
          <a:p>
            <a:r>
              <a:rPr lang="en-US" sz="3600" b="1" dirty="0"/>
              <a:t>Changing your information diet</a:t>
            </a:r>
          </a:p>
        </p:txBody>
      </p:sp>
      <p:sp>
        <p:nvSpPr>
          <p:cNvPr id="5" name="Content Placeholder 4"/>
          <p:cNvSpPr>
            <a:spLocks noGrp="1"/>
          </p:cNvSpPr>
          <p:nvPr>
            <p:ph idx="1"/>
          </p:nvPr>
        </p:nvSpPr>
        <p:spPr>
          <a:xfrm>
            <a:off x="1293811" y="1447800"/>
            <a:ext cx="10609001" cy="5410200"/>
          </a:xfrm>
        </p:spPr>
        <p:txBody>
          <a:bodyPr/>
          <a:lstStyle/>
          <a:p>
            <a:pPr marL="0" indent="0">
              <a:buNone/>
            </a:pPr>
            <a:r>
              <a:rPr lang="en-US" dirty="0"/>
              <a:t>find a good source for CoVid-19 news (like the CDC and WHO) and check it only once a day </a:t>
            </a:r>
          </a:p>
          <a:p>
            <a:pPr marL="0" indent="0">
              <a:buNone/>
            </a:pPr>
            <a:r>
              <a:rPr lang="en-US" dirty="0"/>
              <a:t>find some “good” news.  (Here is one  “good news” website </a:t>
            </a:r>
            <a:r>
              <a:rPr lang="en-US" dirty="0">
                <a:hlinkClick r:id="rId2"/>
              </a:rPr>
              <a:t>https://www.goodnewsnetwork.org/</a:t>
            </a:r>
            <a:r>
              <a:rPr lang="en-US" dirty="0"/>
              <a:t> with many stories about people helping others).</a:t>
            </a:r>
          </a:p>
          <a:p>
            <a:pPr marL="0" indent="0">
              <a:buNone/>
            </a:pPr>
            <a:r>
              <a:rPr lang="en-US" dirty="0"/>
              <a:t>remind yourself that most people who get CoVid-19 have mild symptoms and 97-98% of those who do get it get better.</a:t>
            </a:r>
          </a:p>
          <a:p>
            <a:pPr marL="0" indent="0">
              <a:buNone/>
            </a:pPr>
            <a:endParaRPr lang="en-US" dirty="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7" name="Oval 6"/>
          <p:cNvSpPr/>
          <p:nvPr/>
        </p:nvSpPr>
        <p:spPr>
          <a:xfrm>
            <a:off x="825101" y="4291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7307" y="16531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1959" y="281523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79413" y="504928"/>
            <a:ext cx="11199972" cy="831742"/>
          </a:xfrm>
        </p:spPr>
        <p:txBody>
          <a:bodyPr>
            <a:normAutofit/>
          </a:bodyPr>
          <a:lstStyle/>
          <a:p>
            <a:r>
              <a:rPr lang="en-US" b="1" dirty="0"/>
              <a:t>Make a gratitude journal</a:t>
            </a:r>
          </a:p>
        </p:txBody>
      </p:sp>
      <p:sp>
        <p:nvSpPr>
          <p:cNvPr id="5" name="Content Placeholder 4"/>
          <p:cNvSpPr>
            <a:spLocks noGrp="1"/>
          </p:cNvSpPr>
          <p:nvPr>
            <p:ph idx="1"/>
          </p:nvPr>
        </p:nvSpPr>
        <p:spPr>
          <a:xfrm>
            <a:off x="608012" y="1447800"/>
            <a:ext cx="11294801" cy="5410200"/>
          </a:xfrm>
        </p:spPr>
        <p:txBody>
          <a:bodyPr>
            <a:normAutofit fontScale="92500" lnSpcReduction="20000"/>
          </a:bodyPr>
          <a:lstStyle/>
          <a:p>
            <a:pPr marL="0" indent="0">
              <a:buNone/>
            </a:pPr>
            <a:r>
              <a:rPr lang="en-US" sz="4000" dirty="0"/>
              <a:t>Write down one thing you are grateful for everyday. </a:t>
            </a:r>
          </a:p>
          <a:p>
            <a:pPr marL="0" indent="0">
              <a:buNone/>
            </a:pPr>
            <a:r>
              <a:rPr lang="en-US" sz="4000" dirty="0"/>
              <a:t>This can: </a:t>
            </a:r>
          </a:p>
          <a:p>
            <a:r>
              <a:rPr lang="en-US" sz="4000" dirty="0"/>
              <a:t>Reduce stress and anxiety</a:t>
            </a:r>
          </a:p>
          <a:p>
            <a:r>
              <a:rPr lang="en-US" sz="4000" dirty="0"/>
              <a:t>Make you happier</a:t>
            </a:r>
          </a:p>
          <a:p>
            <a:r>
              <a:rPr lang="en-US" sz="4000" dirty="0"/>
              <a:t>Make you healthier, better able to fight off illness </a:t>
            </a:r>
          </a:p>
          <a:p>
            <a:r>
              <a:rPr lang="en-US" sz="4000" dirty="0"/>
              <a:t>Improve sleep</a:t>
            </a:r>
          </a:p>
          <a:p>
            <a:pPr marL="0" indent="0">
              <a:buNone/>
            </a:pPr>
            <a:endParaRPr lang="en-US" sz="4000" dirty="0"/>
          </a:p>
          <a:p>
            <a:pPr marL="0" indent="0">
              <a:buNone/>
            </a:pPr>
            <a:r>
              <a:rPr lang="en-US" sz="4000" dirty="0"/>
              <a:t>use the chat to write down one thing you are grateful for today.</a:t>
            </a:r>
          </a:p>
          <a:p>
            <a:endParaRPr lang="en-US" dirty="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9086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9072" y="543527"/>
            <a:ext cx="10665221" cy="707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29073" y="32193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68460"/>
          </a:xfrm>
        </p:spPr>
        <p:txBody>
          <a:bodyPr>
            <a:normAutofit/>
          </a:bodyPr>
          <a:lstStyle/>
          <a:p>
            <a:r>
              <a:rPr lang="en-US" sz="4000" b="1" dirty="0"/>
              <a:t>Focus on what you can control</a:t>
            </a:r>
            <a:br>
              <a:rPr lang="en-US" sz="4000" b="1" dirty="0"/>
            </a:br>
            <a:endParaRPr lang="en-US" sz="4000" b="1" dirty="0"/>
          </a:p>
        </p:txBody>
      </p:sp>
      <p:sp>
        <p:nvSpPr>
          <p:cNvPr id="20" name="Content Placeholder 4"/>
          <p:cNvSpPr>
            <a:spLocks noGrp="1"/>
          </p:cNvSpPr>
          <p:nvPr>
            <p:ph sz="half" idx="1"/>
          </p:nvPr>
        </p:nvSpPr>
        <p:spPr>
          <a:xfrm>
            <a:off x="609441" y="2470218"/>
            <a:ext cx="5383398" cy="4082982"/>
          </a:xfrm>
          <a:ln w="57150">
            <a:solidFill>
              <a:schemeClr val="tx1"/>
            </a:solidFill>
          </a:ln>
        </p:spPr>
        <p:txBody>
          <a:bodyPr>
            <a:normAutofit/>
          </a:bodyPr>
          <a:lstStyle/>
          <a:p>
            <a:pPr marL="0" indent="0">
              <a:buNone/>
            </a:pPr>
            <a:r>
              <a:rPr lang="en-US" b="1" u="sng" dirty="0"/>
              <a:t>What I can control</a:t>
            </a:r>
          </a:p>
          <a:p>
            <a:pPr marL="0" indent="0">
              <a:buNone/>
            </a:pPr>
            <a:endParaRPr lang="en-US" dirty="0"/>
          </a:p>
          <a:p>
            <a:endParaRPr lang="en-US" dirty="0"/>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
        <p:nvSpPr>
          <p:cNvPr id="2" name="Content Placeholder 1"/>
          <p:cNvSpPr>
            <a:spLocks noGrp="1"/>
          </p:cNvSpPr>
          <p:nvPr>
            <p:ph sz="half" idx="2"/>
          </p:nvPr>
        </p:nvSpPr>
        <p:spPr>
          <a:xfrm>
            <a:off x="6195986" y="2434452"/>
            <a:ext cx="5383398" cy="4118748"/>
          </a:xfrm>
          <a:ln w="57150">
            <a:solidFill>
              <a:schemeClr val="tx1"/>
            </a:solidFill>
          </a:ln>
        </p:spPr>
        <p:txBody>
          <a:bodyPr/>
          <a:lstStyle/>
          <a:p>
            <a:pPr marL="0" indent="0">
              <a:buNone/>
            </a:pPr>
            <a:r>
              <a:rPr lang="en-US" b="1" u="sng" dirty="0"/>
              <a:t>What I can not control</a:t>
            </a:r>
          </a:p>
        </p:txBody>
      </p:sp>
      <p:sp>
        <p:nvSpPr>
          <p:cNvPr id="3" name="TextBox 2"/>
          <p:cNvSpPr txBox="1"/>
          <p:nvPr/>
        </p:nvSpPr>
        <p:spPr>
          <a:xfrm>
            <a:off x="455612" y="1260613"/>
            <a:ext cx="11049001" cy="1200329"/>
          </a:xfrm>
          <a:prstGeom prst="rect">
            <a:avLst/>
          </a:prstGeom>
          <a:noFill/>
        </p:spPr>
        <p:txBody>
          <a:bodyPr wrap="square" rtlCol="0">
            <a:spAutoFit/>
          </a:bodyPr>
          <a:lstStyle/>
          <a:p>
            <a:r>
              <a:rPr lang="en-US" sz="2400" b="1" dirty="0"/>
              <a:t>What can you control?  </a:t>
            </a:r>
            <a:r>
              <a:rPr lang="en-US" sz="2400" dirty="0"/>
              <a:t>- What I eat --The news—What the governor does---aging—my information diet---how I exercise—the weather—traffic—other people’s decisions—if I smoke—If I look for good news</a:t>
            </a:r>
          </a:p>
        </p:txBody>
      </p:sp>
    </p:spTree>
    <p:extLst>
      <p:ext uri="{BB962C8B-B14F-4D97-AF65-F5344CB8AC3E}">
        <p14:creationId xmlns:p14="http://schemas.microsoft.com/office/powerpoint/2010/main" val="318063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Juanita’s Family Worries</a:t>
            </a:r>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fontScale="5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6000" dirty="0">
                <a:latin typeface="Arial" panose="020B0604020202020204" pitchFamily="34" charset="0"/>
                <a:cs typeface="Arial" panose="020B0604020202020204" pitchFamily="34" charset="0"/>
              </a:rPr>
              <a:t>She can see that her family members are very worried. What can she do? </a:t>
            </a:r>
          </a:p>
        </p:txBody>
      </p:sp>
      <p:sp>
        <p:nvSpPr>
          <p:cNvPr id="11" name="Rectangle 10"/>
          <p:cNvSpPr/>
          <p:nvPr/>
        </p:nvSpPr>
        <p:spPr>
          <a:xfrm>
            <a:off x="303210" y="1692019"/>
            <a:ext cx="8841084" cy="2462213"/>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Juanita is finally feeling better and now joins her family for meals. Frank is looking for a job but he says he will never be hired and they will end up in a homeless shelter. She notices that he is drinking and smoking more. Her mother, Maria, is taking her temperature every hour on the hour and she has not been able to sleep. Juanita’s daughter, Mary, is worried that Juanita will get sick again and die. She  thinks she will never go back to school or see friends.</a:t>
            </a: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210" y="5566926"/>
            <a:ext cx="11081373" cy="800219"/>
          </a:xfrm>
          <a:prstGeom prst="rect">
            <a:avLst/>
          </a:prstGeom>
          <a:noFill/>
        </p:spPr>
        <p:txBody>
          <a:bodyPr wrap="square" rtlCol="0">
            <a:spAutoFit/>
          </a:bodyPr>
          <a:lstStyle/>
          <a:p>
            <a:r>
              <a:rPr lang="en-US" sz="3200" dirty="0"/>
              <a:t>Juanita goes to the CDC website. </a:t>
            </a:r>
            <a:r>
              <a:rPr lang="en-US" sz="1400" dirty="0">
                <a:hlinkClick r:id="rId4"/>
              </a:rPr>
              <a:t>https://www.cdc.gov/coronavirus/2019-ncov/daily-life-coping/managing-stress-anxiety.html?CDC_AA_refVal=https%3A%2F%2Fwww.cdc.gov%2Fcoronavirus%2F2019-ncov%2Fprepare%2Fmanaging-stress-anxiety.html</a:t>
            </a:r>
            <a:endParaRPr lang="en-US" sz="1400" dirty="0"/>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1034" y="668149"/>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87189" y="41365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98624"/>
          </a:xfrm>
        </p:spPr>
        <p:txBody>
          <a:bodyPr>
            <a:normAutofit/>
          </a:bodyPr>
          <a:lstStyle/>
          <a:p>
            <a:pPr marL="0" indent="0"/>
            <a:r>
              <a:rPr lang="en-US" sz="4000" b="1" dirty="0"/>
              <a:t>Question Your Thinking: The Think Technique</a:t>
            </a:r>
          </a:p>
        </p:txBody>
      </p:sp>
      <p:sp>
        <p:nvSpPr>
          <p:cNvPr id="20" name="Content Placeholder 4"/>
          <p:cNvSpPr>
            <a:spLocks noGrp="1"/>
          </p:cNvSpPr>
          <p:nvPr>
            <p:ph idx="1"/>
          </p:nvPr>
        </p:nvSpPr>
        <p:spPr>
          <a:xfrm>
            <a:off x="609442" y="1960723"/>
            <a:ext cx="10742968" cy="6245397"/>
          </a:xfrm>
        </p:spPr>
        <p:txBody>
          <a:bodyPr>
            <a:normAutofit/>
          </a:bodyPr>
          <a:lstStyle/>
          <a:p>
            <a:r>
              <a:rPr lang="en-US" sz="3600" b="1" dirty="0"/>
              <a:t>T</a:t>
            </a:r>
            <a:r>
              <a:rPr lang="en-US" b="1" dirty="0"/>
              <a:t>rue?</a:t>
            </a:r>
            <a:r>
              <a:rPr lang="en-US" dirty="0"/>
              <a:t>  100% true, what is fact and what is not</a:t>
            </a:r>
          </a:p>
          <a:p>
            <a:r>
              <a:rPr lang="en-US" sz="3600" b="1" dirty="0"/>
              <a:t>H</a:t>
            </a:r>
            <a:r>
              <a:rPr lang="en-US" b="1" dirty="0"/>
              <a:t>elpful?</a:t>
            </a:r>
            <a:r>
              <a:rPr lang="en-US" dirty="0"/>
              <a:t> Is paying attention to this thought useful to me or others?</a:t>
            </a:r>
          </a:p>
          <a:p>
            <a:r>
              <a:rPr lang="en-US" sz="3600" b="1" dirty="0"/>
              <a:t>I</a:t>
            </a:r>
            <a:r>
              <a:rPr lang="en-US" b="1" dirty="0"/>
              <a:t>nspire?</a:t>
            </a:r>
            <a:r>
              <a:rPr lang="en-US" dirty="0"/>
              <a:t> Does it inspire me or hold me back?</a:t>
            </a:r>
          </a:p>
          <a:p>
            <a:r>
              <a:rPr lang="en-US" sz="3600" b="1" dirty="0"/>
              <a:t>N</a:t>
            </a:r>
            <a:r>
              <a:rPr lang="en-US" b="1" dirty="0"/>
              <a:t>ecessary?</a:t>
            </a:r>
            <a:r>
              <a:rPr lang="en-US" dirty="0"/>
              <a:t> Is it important for me to focus on this thought?</a:t>
            </a:r>
          </a:p>
          <a:p>
            <a:r>
              <a:rPr lang="en-US" sz="3600" b="1" dirty="0"/>
              <a:t>K</a:t>
            </a:r>
            <a:r>
              <a:rPr lang="en-US" b="1" dirty="0"/>
              <a:t>ind?</a:t>
            </a:r>
            <a:r>
              <a:rPr lang="en-US" dirty="0"/>
              <a:t> Is the thought kind? It not, what would be a kinder thought?</a:t>
            </a:r>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Tree>
    <p:extLst>
      <p:ext uri="{BB962C8B-B14F-4D97-AF65-F5344CB8AC3E}">
        <p14:creationId xmlns:p14="http://schemas.microsoft.com/office/powerpoint/2010/main" val="238884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Practice</a:t>
            </a:r>
          </a:p>
        </p:txBody>
      </p:sp>
      <p:sp>
        <p:nvSpPr>
          <p:cNvPr id="3" name="Content Placeholder 2"/>
          <p:cNvSpPr>
            <a:spLocks noGrp="1"/>
          </p:cNvSpPr>
          <p:nvPr>
            <p:ph idx="1"/>
          </p:nvPr>
        </p:nvSpPr>
        <p:spPr>
          <a:xfrm>
            <a:off x="595739" y="1422722"/>
            <a:ext cx="10969943" cy="4648200"/>
          </a:xfrm>
        </p:spPr>
        <p:txBody>
          <a:bodyPr>
            <a:normAutofit fontScale="92500"/>
          </a:bodyPr>
          <a:lstStyle/>
          <a:p>
            <a:pPr marL="0" indent="0">
              <a:buNone/>
            </a:pPr>
            <a:r>
              <a:rPr lang="en-US" dirty="0"/>
              <a:t>Frank is afraid that he will never get a job and the family will be homeless. How can he use the T-H-I-N-K model to question his thinking? Pick one of the questions. How would this help Frank?</a:t>
            </a:r>
          </a:p>
          <a:p>
            <a:r>
              <a:rPr lang="en-US" sz="3600" b="1" dirty="0"/>
              <a:t>T</a:t>
            </a:r>
            <a:r>
              <a:rPr lang="en-US" b="1" dirty="0"/>
              <a:t>rue?</a:t>
            </a:r>
            <a:r>
              <a:rPr lang="en-US" dirty="0"/>
              <a:t>  100% true, what is fact and what is not?</a:t>
            </a:r>
          </a:p>
          <a:p>
            <a:r>
              <a:rPr lang="en-US" sz="3600" b="1" dirty="0"/>
              <a:t>H</a:t>
            </a:r>
            <a:r>
              <a:rPr lang="en-US" b="1" dirty="0"/>
              <a:t>elpful?</a:t>
            </a:r>
            <a:r>
              <a:rPr lang="en-US" dirty="0"/>
              <a:t> Is paying attention to this thought useful to me or others?</a:t>
            </a:r>
          </a:p>
          <a:p>
            <a:r>
              <a:rPr lang="en-US" sz="3600" b="1" dirty="0"/>
              <a:t>I</a:t>
            </a:r>
            <a:r>
              <a:rPr lang="en-US" b="1" dirty="0"/>
              <a:t>nspire?</a:t>
            </a:r>
            <a:r>
              <a:rPr lang="en-US" dirty="0"/>
              <a:t> Does it inspire me or hold me back?</a:t>
            </a:r>
          </a:p>
          <a:p>
            <a:r>
              <a:rPr lang="en-US" sz="3600" b="1" dirty="0"/>
              <a:t>N</a:t>
            </a:r>
            <a:r>
              <a:rPr lang="en-US" b="1" dirty="0"/>
              <a:t>ecessary?</a:t>
            </a:r>
            <a:r>
              <a:rPr lang="en-US" dirty="0"/>
              <a:t> Is it important for me to focus on this thought?</a:t>
            </a:r>
          </a:p>
          <a:p>
            <a:r>
              <a:rPr lang="en-US" sz="3600" b="1" dirty="0"/>
              <a:t>K</a:t>
            </a:r>
            <a:r>
              <a:rPr lang="en-US" b="1" dirty="0"/>
              <a:t>ind?</a:t>
            </a:r>
            <a:r>
              <a:rPr lang="en-US" dirty="0"/>
              <a:t> Is the thought kind? It not, what would be a kinder thought?</a:t>
            </a:r>
          </a:p>
          <a:p>
            <a:pPr marL="0" indent="0">
              <a:buNone/>
            </a:pPr>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95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Distract yourself from negative thoughts</a:t>
            </a:r>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dirty="0"/>
              <a:t>Find something to do (preferably with other people) that uses your mind.</a:t>
            </a:r>
          </a:p>
          <a:p>
            <a:r>
              <a:rPr lang="en-US" dirty="0"/>
              <a:t>Play games: virtual or board games</a:t>
            </a:r>
          </a:p>
          <a:p>
            <a:r>
              <a:rPr lang="en-US" dirty="0"/>
              <a:t>Learn something new</a:t>
            </a:r>
          </a:p>
          <a:p>
            <a:r>
              <a:rPr lang="en-US" dirty="0"/>
              <a:t>Make something for someone you love</a:t>
            </a:r>
          </a:p>
          <a:p>
            <a:r>
              <a:rPr lang="en-US" dirty="0"/>
              <a:t>Make a “Now that I have more time, I get to…” list</a:t>
            </a:r>
          </a:p>
          <a:p>
            <a:r>
              <a:rPr lang="en-US" dirty="0"/>
              <a:t>Prepare for a 5 K race</a:t>
            </a:r>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2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Practice</a:t>
            </a:r>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sz="4000" dirty="0"/>
              <a:t>Maria knows that at her age if she gets CoVid-19 she could get very sick and even die. How could she distract herself from these negative thoughts and become more resilient?</a:t>
            </a:r>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b="1" dirty="0"/>
              <a:t>Be kind to yourself</a:t>
            </a:r>
          </a:p>
        </p:txBody>
      </p:sp>
      <p:sp>
        <p:nvSpPr>
          <p:cNvPr id="3" name="Content Placeholder 2"/>
          <p:cNvSpPr>
            <a:spLocks noGrp="1"/>
          </p:cNvSpPr>
          <p:nvPr>
            <p:ph idx="1"/>
          </p:nvPr>
        </p:nvSpPr>
        <p:spPr>
          <a:xfrm>
            <a:off x="531813" y="1219200"/>
            <a:ext cx="11047572" cy="5105400"/>
          </a:xfrm>
        </p:spPr>
        <p:txBody>
          <a:bodyPr>
            <a:normAutofit/>
          </a:bodyPr>
          <a:lstStyle/>
          <a:p>
            <a:pPr marL="0" indent="0">
              <a:buNone/>
            </a:pPr>
            <a:r>
              <a:rPr lang="en-US" sz="4400" dirty="0"/>
              <a:t>Covid-19 has changed our world, left us wondering what is going to happen, and can be dangerous. </a:t>
            </a:r>
          </a:p>
          <a:p>
            <a:pPr marL="0" indent="0">
              <a:buNone/>
            </a:pPr>
            <a:endParaRPr lang="en-US" sz="4400" dirty="0"/>
          </a:p>
          <a:p>
            <a:pPr marL="0" indent="0">
              <a:buNone/>
            </a:pPr>
            <a:r>
              <a:rPr lang="en-US" sz="5400" b="1" dirty="0"/>
              <a:t>It is normal to be anxious and overwhelmed</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613" y="0"/>
            <a:ext cx="11123772" cy="1417638"/>
          </a:xfrm>
        </p:spPr>
        <p:txBody>
          <a:bodyPr>
            <a:normAutofit/>
          </a:bodyPr>
          <a:lstStyle/>
          <a:p>
            <a:r>
              <a:rPr lang="en-US" b="1" dirty="0"/>
              <a:t>Practice deep breathing, meditation or prayer</a:t>
            </a:r>
          </a:p>
        </p:txBody>
      </p:sp>
      <p:sp>
        <p:nvSpPr>
          <p:cNvPr id="3" name="Content Placeholder 2"/>
          <p:cNvSpPr>
            <a:spLocks noGrp="1"/>
          </p:cNvSpPr>
          <p:nvPr>
            <p:ph idx="1"/>
          </p:nvPr>
        </p:nvSpPr>
        <p:spPr>
          <a:xfrm>
            <a:off x="609441" y="1219200"/>
            <a:ext cx="10969943" cy="5105400"/>
          </a:xfrm>
        </p:spPr>
        <p:txBody>
          <a:bodyPr>
            <a:normAutofit/>
          </a:bodyPr>
          <a:lstStyle/>
          <a:p>
            <a:r>
              <a:rPr lang="en-US" sz="5400" dirty="0"/>
              <a:t>Breath slowly from your belly for one minute</a:t>
            </a:r>
          </a:p>
          <a:p>
            <a:r>
              <a:rPr lang="en-US" sz="5400" dirty="0"/>
              <a:t>Practice meditation </a:t>
            </a:r>
          </a:p>
          <a:p>
            <a:r>
              <a:rPr lang="en-US" sz="5400" dirty="0"/>
              <a:t>Practice prayer if that is part of your beliefs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a:t>Have Fun with Family and Friends</a:t>
            </a:r>
          </a:p>
        </p:txBody>
      </p:sp>
      <p:sp>
        <p:nvSpPr>
          <p:cNvPr id="3" name="Content Placeholder 2"/>
          <p:cNvSpPr>
            <a:spLocks noGrp="1"/>
          </p:cNvSpPr>
          <p:nvPr>
            <p:ph idx="1"/>
          </p:nvPr>
        </p:nvSpPr>
        <p:spPr>
          <a:xfrm>
            <a:off x="609441" y="1219200"/>
            <a:ext cx="10969943" cy="5105400"/>
          </a:xfrm>
        </p:spPr>
        <p:txBody>
          <a:bodyPr>
            <a:normAutofit/>
          </a:bodyPr>
          <a:lstStyle/>
          <a:p>
            <a:r>
              <a:rPr lang="en-US" sz="4000" dirty="0"/>
              <a:t>Set up a family game night</a:t>
            </a:r>
          </a:p>
          <a:p>
            <a:r>
              <a:rPr lang="en-US" sz="4000" dirty="0"/>
              <a:t>Cook with the people in your house</a:t>
            </a:r>
          </a:p>
          <a:p>
            <a:r>
              <a:rPr lang="en-US" sz="4000" dirty="0"/>
              <a:t>“Zoom” friends you haven’t seen in a long time</a:t>
            </a:r>
          </a:p>
          <a:p>
            <a:r>
              <a:rPr lang="en-US" sz="4000" dirty="0"/>
              <a:t>Challenge each other to exercise, or stop smoking, or lose weight</a:t>
            </a:r>
          </a:p>
          <a:p>
            <a:r>
              <a:rPr lang="en-US" sz="4000" dirty="0"/>
              <a:t>Just sit down and talk</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a:t>Practice</a:t>
            </a:r>
          </a:p>
        </p:txBody>
      </p:sp>
      <p:sp>
        <p:nvSpPr>
          <p:cNvPr id="3" name="Content Placeholder 2"/>
          <p:cNvSpPr>
            <a:spLocks noGrp="1"/>
          </p:cNvSpPr>
          <p:nvPr>
            <p:ph idx="1"/>
          </p:nvPr>
        </p:nvSpPr>
        <p:spPr>
          <a:xfrm>
            <a:off x="609441" y="1219200"/>
            <a:ext cx="10969943" cy="5105400"/>
          </a:xfrm>
        </p:spPr>
        <p:txBody>
          <a:bodyPr>
            <a:normAutofit/>
          </a:bodyPr>
          <a:lstStyle/>
          <a:p>
            <a:pPr marL="0" indent="0">
              <a:buNone/>
            </a:pPr>
            <a:r>
              <a:rPr lang="en-US" sz="4000" dirty="0"/>
              <a:t>Ten year old Mary has been so worried about her mom when she was sick that she stopped talking with her friends and her family. What could she do to reconnect and become more resilient?</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Build Your Health</a:t>
            </a:r>
          </a:p>
        </p:txBody>
      </p:sp>
      <p:sp>
        <p:nvSpPr>
          <p:cNvPr id="12" name="Content Placeholder 11"/>
          <p:cNvSpPr>
            <a:spLocks noGrp="1"/>
          </p:cNvSpPr>
          <p:nvPr>
            <p:ph idx="1"/>
          </p:nvPr>
        </p:nvSpPr>
        <p:spPr/>
        <p:txBody>
          <a:bodyPr>
            <a:normAutofit/>
          </a:bodyPr>
          <a:lstStyle/>
          <a:p>
            <a:r>
              <a:rPr lang="en-US" sz="4400" dirty="0"/>
              <a:t>Eat Healthy Foods</a:t>
            </a:r>
          </a:p>
          <a:p>
            <a:r>
              <a:rPr lang="en-US" sz="4400" dirty="0"/>
              <a:t>Get Plenty of Sleep</a:t>
            </a:r>
          </a:p>
          <a:p>
            <a:r>
              <a:rPr lang="en-US" sz="4400" dirty="0"/>
              <a:t>Exercise Often</a:t>
            </a:r>
          </a:p>
          <a:p>
            <a:r>
              <a:rPr lang="en-US" sz="4400" dirty="0"/>
              <a:t>Avoid alcohol and drugs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fontScale="90000"/>
          </a:bodyPr>
          <a:lstStyle/>
          <a:p>
            <a:pPr algn="ctr"/>
            <a:r>
              <a:rPr lang="en-US" sz="4800" dirty="0"/>
              <a:t>The Juarez-Jones family fight Covid-19 stress</a:t>
            </a:r>
          </a:p>
        </p:txBody>
      </p:sp>
      <p:sp>
        <p:nvSpPr>
          <p:cNvPr id="11" name="Rectangle 10"/>
          <p:cNvSpPr/>
          <p:nvPr/>
        </p:nvSpPr>
        <p:spPr>
          <a:xfrm>
            <a:off x="2894012" y="1789563"/>
            <a:ext cx="6324599"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makes a special dinner for her family and tells them all about lowering their stress with a resilience plan. She asks them what they think.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4" y="1913944"/>
            <a:ext cx="2133600" cy="2133600"/>
          </a:xfrm>
          <a:prstGeom prst="rect">
            <a:avLst/>
          </a:prstGeom>
          <a:ln w="38100">
            <a:solidFill>
              <a:schemeClr val="tx1"/>
            </a:solidFill>
          </a:ln>
        </p:spPr>
      </p:pic>
      <p:pic>
        <p:nvPicPr>
          <p:cNvPr id="10" name="Picture 9" descr="Castanets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353" y="3752898"/>
            <a:ext cx="2128695" cy="1918043"/>
          </a:xfrm>
          <a:prstGeom prst="rect">
            <a:avLst/>
          </a:prstGeom>
          <a:ln w="38100">
            <a:solidFill>
              <a:schemeClr val="tx1"/>
            </a:solidFill>
          </a:ln>
        </p:spPr>
      </p:pic>
      <p:sp>
        <p:nvSpPr>
          <p:cNvPr id="12" name="TextBox 11"/>
          <p:cNvSpPr txBox="1"/>
          <p:nvPr/>
        </p:nvSpPr>
        <p:spPr>
          <a:xfrm>
            <a:off x="2894012" y="5802946"/>
            <a:ext cx="2266967" cy="246221"/>
          </a:xfrm>
          <a:prstGeom prst="rect">
            <a:avLst/>
          </a:prstGeom>
          <a:noFill/>
        </p:spPr>
        <p:txBody>
          <a:bodyPr wrap="none" rtlCol="0">
            <a:spAutoFit/>
          </a:bodyPr>
          <a:lstStyle/>
          <a:p>
            <a:r>
              <a:rPr lang="en-US" sz="1000" dirty="0">
                <a:hlinkClick r:id="rId5"/>
              </a:rPr>
              <a:t>https://en.wikipedia.org/wiki/Castanets</a:t>
            </a:r>
            <a:endParaRPr lang="en-US" sz="1000" dirty="0"/>
          </a:p>
        </p:txBody>
      </p:sp>
      <p:pic>
        <p:nvPicPr>
          <p:cNvPr id="14" name="Picture 13" descr="Free Images : braids, female, hair, indoors, model, pers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671" y="3992563"/>
            <a:ext cx="2690978" cy="1793985"/>
          </a:xfrm>
          <a:prstGeom prst="rect">
            <a:avLst/>
          </a:prstGeom>
          <a:ln w="38100">
            <a:solidFill>
              <a:schemeClr val="tx1"/>
            </a:solidFill>
          </a:ln>
        </p:spPr>
      </p:pic>
    </p:spTree>
    <p:extLst>
      <p:ext uri="{BB962C8B-B14F-4D97-AF65-F5344CB8AC3E}">
        <p14:creationId xmlns:p14="http://schemas.microsoft.com/office/powerpoint/2010/main" val="153850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a:t>Here are the words she looks up</a:t>
            </a:r>
            <a:endParaRPr lang="en-US" sz="3100" dirty="0"/>
          </a:p>
        </p:txBody>
      </p:sp>
      <p:sp>
        <p:nvSpPr>
          <p:cNvPr id="12" name="Content Placeholder 2"/>
          <p:cNvSpPr>
            <a:spLocks noGrp="1"/>
          </p:cNvSpPr>
          <p:nvPr>
            <p:ph sz="quarter" idx="4294967295"/>
          </p:nvPr>
        </p:nvSpPr>
        <p:spPr>
          <a:xfrm>
            <a:off x="1092312" y="4505197"/>
            <a:ext cx="8659700" cy="1765403"/>
          </a:xfrm>
          <a:prstGeom prst="rect">
            <a:avLst/>
          </a:prstGeom>
        </p:spPr>
        <p:txBody>
          <a:bodyPr>
            <a:noAutofit/>
          </a:bodyPr>
          <a:lstStyle/>
          <a:p>
            <a:pPr marL="0" indent="0">
              <a:buNone/>
            </a:pPr>
            <a:r>
              <a:rPr lang="en-US" sz="2400" b="1" dirty="0"/>
              <a:t> Chronic health problems</a:t>
            </a:r>
            <a:r>
              <a:rPr lang="en-US" sz="2400" dirty="0"/>
              <a:t>: Health problems that don’t go away</a:t>
            </a:r>
          </a:p>
          <a:p>
            <a:pPr marL="0" indent="0">
              <a:buNone/>
            </a:pPr>
            <a:endParaRPr lang="en-US" sz="2400" dirty="0"/>
          </a:p>
          <a:p>
            <a:pPr marL="0" indent="0">
              <a:buNone/>
            </a:pPr>
            <a:r>
              <a:rPr lang="en-US" sz="2400" dirty="0"/>
              <a:t> </a:t>
            </a:r>
            <a:r>
              <a:rPr lang="en-US" sz="2400" b="1" dirty="0"/>
              <a:t>Mental health conditions</a:t>
            </a:r>
            <a:r>
              <a:rPr lang="en-US" sz="2400" dirty="0"/>
              <a:t>: Problems that people have with their thinking, emotions, behaviors or relationships. </a:t>
            </a:r>
            <a:endParaRPr lang="en-US" dirty="0"/>
          </a:p>
        </p:txBody>
      </p:sp>
      <p:sp>
        <p:nvSpPr>
          <p:cNvPr id="3" name="Rectangle 2"/>
          <p:cNvSpPr/>
          <p:nvPr/>
        </p:nvSpPr>
        <p:spPr>
          <a:xfrm>
            <a:off x="1083194" y="2299481"/>
            <a:ext cx="9988322" cy="830997"/>
          </a:xfrm>
          <a:prstGeom prst="rect">
            <a:avLst/>
          </a:prstGeom>
        </p:spPr>
        <p:txBody>
          <a:bodyPr wrap="square">
            <a:spAutoFit/>
          </a:bodyPr>
          <a:lstStyle/>
          <a:p>
            <a:r>
              <a:rPr lang="en-US" sz="2400" b="1" dirty="0"/>
              <a:t>Stress: </a:t>
            </a:r>
            <a:r>
              <a:rPr lang="en-US" sz="2400" dirty="0"/>
              <a:t>What we feel in our body when we fear losing something we care about. Our heart beats faster. We have sweaty palms and stomach aches. </a:t>
            </a:r>
          </a:p>
        </p:txBody>
      </p:sp>
      <p:sp>
        <p:nvSpPr>
          <p:cNvPr id="16" name="Rectangle 15"/>
          <p:cNvSpPr/>
          <p:nvPr/>
        </p:nvSpPr>
        <p:spPr>
          <a:xfrm>
            <a:off x="1107528" y="3901919"/>
            <a:ext cx="10479536" cy="461665"/>
          </a:xfrm>
          <a:prstGeom prst="rect">
            <a:avLst/>
          </a:prstGeom>
        </p:spPr>
        <p:txBody>
          <a:bodyPr wrap="square">
            <a:spAutoFit/>
          </a:bodyPr>
          <a:lstStyle/>
          <a:p>
            <a:r>
              <a:rPr lang="en-US" sz="2400" b="1" dirty="0"/>
              <a:t>Worsening: </a:t>
            </a:r>
            <a:r>
              <a:rPr lang="en-US" sz="2400" dirty="0"/>
              <a:t>becoming worse (bad gets worse)</a:t>
            </a:r>
          </a:p>
        </p:txBody>
      </p:sp>
      <p:sp>
        <p:nvSpPr>
          <p:cNvPr id="17" name="Oval 16"/>
          <p:cNvSpPr/>
          <p:nvPr/>
        </p:nvSpPr>
        <p:spPr>
          <a:xfrm>
            <a:off x="782998" y="331903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0769" y="464659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312" y="3236266"/>
            <a:ext cx="10293042" cy="461665"/>
          </a:xfrm>
          <a:prstGeom prst="rect">
            <a:avLst/>
          </a:prstGeom>
        </p:spPr>
        <p:txBody>
          <a:bodyPr wrap="square">
            <a:spAutoFit/>
          </a:bodyPr>
          <a:lstStyle/>
          <a:p>
            <a:r>
              <a:rPr lang="en-US" sz="2400" b="1" dirty="0"/>
              <a:t>Concentrating: </a:t>
            </a:r>
            <a:r>
              <a:rPr lang="en-US" sz="2400" dirty="0"/>
              <a:t>Directing your mind toward one thing. </a:t>
            </a:r>
          </a:p>
        </p:txBody>
      </p:sp>
      <p:sp>
        <p:nvSpPr>
          <p:cNvPr id="26" name="Oval 25"/>
          <p:cNvSpPr/>
          <p:nvPr/>
        </p:nvSpPr>
        <p:spPr>
          <a:xfrm>
            <a:off x="836612" y="550298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0728" y="2281643"/>
            <a:ext cx="747249" cy="886143"/>
          </a:xfrm>
          <a:prstGeom prst="rect">
            <a:avLst/>
          </a:prstGeom>
        </p:spPr>
      </p:pic>
      <p:sp>
        <p:nvSpPr>
          <p:cNvPr id="7" name="TextBox 6"/>
          <p:cNvSpPr txBox="1"/>
          <p:nvPr/>
        </p:nvSpPr>
        <p:spPr>
          <a:xfrm>
            <a:off x="10285412" y="3236266"/>
            <a:ext cx="1141659" cy="230832"/>
          </a:xfrm>
          <a:prstGeom prst="rect">
            <a:avLst/>
          </a:prstGeom>
          <a:noFill/>
        </p:spPr>
        <p:txBody>
          <a:bodyPr wrap="none" rtlCol="0">
            <a:spAutoFit/>
          </a:bodyPr>
          <a:lstStyle/>
          <a:p>
            <a:r>
              <a:rPr lang="en-US" sz="300" dirty="0">
                <a:hlinkClick r:id="rId4"/>
              </a:rPr>
              <a:t>http://craft-therapy.blogspot.com/2011_01_01_archive.html</a:t>
            </a:r>
          </a:p>
          <a:p>
            <a:r>
              <a:rPr lang="en-US" sz="300" dirty="0">
                <a:hlinkClick r:id="rId4"/>
              </a:rPr>
              <a:t>-cc-by-</a:t>
            </a:r>
            <a:r>
              <a:rPr lang="en-US" sz="300" dirty="0" err="1">
                <a:hlinkClick r:id="rId4"/>
              </a:rPr>
              <a:t>nc</a:t>
            </a:r>
            <a:r>
              <a:rPr lang="en-US" sz="300" dirty="0">
                <a:hlinkClick r:id="rId4"/>
              </a:rPr>
              <a:t>-</a:t>
            </a:r>
            <a:r>
              <a:rPr lang="en-US" sz="300" dirty="0" err="1">
                <a:hlinkClick r:id="rId4"/>
              </a:rPr>
              <a:t>nd</a:t>
            </a:r>
            <a:r>
              <a:rPr lang="en-US" sz="300" dirty="0">
                <a:hlinkClick r:id="rId4"/>
              </a:rPr>
              <a:t> 3.0</a:t>
            </a:r>
            <a:endParaRPr lang="en-US" sz="300" dirty="0"/>
          </a:p>
          <a:p>
            <a:endParaRPr lang="en-US" sz="300" dirty="0"/>
          </a:p>
        </p:txBody>
      </p:sp>
      <p:pic>
        <p:nvPicPr>
          <p:cNvPr id="13" name="Picture 12" descr="News Archive June, 2011 | Design-4-Sustainabilit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8012" y="3157092"/>
            <a:ext cx="1087467" cy="698084"/>
          </a:xfrm>
          <a:prstGeom prst="rect">
            <a:avLst/>
          </a:prstGeom>
        </p:spPr>
      </p:pic>
      <p:sp>
        <p:nvSpPr>
          <p:cNvPr id="14" name="TextBox 13"/>
          <p:cNvSpPr txBox="1"/>
          <p:nvPr/>
        </p:nvSpPr>
        <p:spPr>
          <a:xfrm>
            <a:off x="7923212" y="3881790"/>
            <a:ext cx="2005907" cy="215444"/>
          </a:xfrm>
          <a:prstGeom prst="rect">
            <a:avLst/>
          </a:prstGeom>
          <a:noFill/>
        </p:spPr>
        <p:txBody>
          <a:bodyPr wrap="square" rtlCol="0">
            <a:spAutoFit/>
          </a:bodyPr>
          <a:lstStyle/>
          <a:p>
            <a:r>
              <a:rPr lang="en-US" sz="400" dirty="0">
                <a:hlinkClick r:id="rId6"/>
              </a:rPr>
              <a:t>http://www.design-4-sustainability.com/feeds/newsfeed/2011/6?gp=10</a:t>
            </a:r>
            <a:endParaRPr lang="en-US" sz="400" dirty="0"/>
          </a:p>
          <a:p>
            <a:r>
              <a:rPr lang="en-US" sz="400" dirty="0"/>
              <a:t>CC BY-SA 3.0</a:t>
            </a:r>
          </a:p>
        </p:txBody>
      </p:sp>
      <p:pic>
        <p:nvPicPr>
          <p:cNvPr id="15" name="Picture 14" descr="What to do if you Think your Child is Suffering from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315479" y="5278625"/>
            <a:ext cx="1359674" cy="849796"/>
          </a:xfrm>
          <a:prstGeom prst="rect">
            <a:avLst/>
          </a:prstGeom>
        </p:spPr>
      </p:pic>
      <p:sp>
        <p:nvSpPr>
          <p:cNvPr id="20" name="TextBox 19"/>
          <p:cNvSpPr txBox="1"/>
          <p:nvPr/>
        </p:nvSpPr>
        <p:spPr>
          <a:xfrm>
            <a:off x="9011713" y="5961210"/>
            <a:ext cx="1967205" cy="369332"/>
          </a:xfrm>
          <a:prstGeom prst="rect">
            <a:avLst/>
          </a:prstGeom>
          <a:noFill/>
        </p:spPr>
        <p:txBody>
          <a:bodyPr wrap="none" rtlCol="0">
            <a:spAutoFit/>
          </a:bodyPr>
          <a:lstStyle/>
          <a:p>
            <a:r>
              <a:rPr lang="en-US" sz="300" dirty="0">
                <a:hlinkClick r:id="rId8"/>
              </a:rPr>
              <a:t>https://www.chiangraitimes.com/health/what-to-do-if-you-think-your-child-is-suffering-from-mental-illness</a:t>
            </a:r>
            <a:r>
              <a:rPr lang="en-US" dirty="0">
                <a:hlinkClick r:id="rId8"/>
              </a:rPr>
              <a:t>/</a:t>
            </a:r>
            <a:endParaRPr lang="en-US" dirty="0"/>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3" grpId="0"/>
      <p:bldP spid="1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922928"/>
            <a:ext cx="10951076"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Frank’s Plan</a:t>
            </a:r>
          </a:p>
        </p:txBody>
      </p:sp>
      <p:sp>
        <p:nvSpPr>
          <p:cNvPr id="10" name="Content Placeholder 2"/>
          <p:cNvSpPr>
            <a:spLocks noGrp="1"/>
          </p:cNvSpPr>
          <p:nvPr>
            <p:ph sz="quarter" idx="4294967295"/>
          </p:nvPr>
        </p:nvSpPr>
        <p:spPr>
          <a:xfrm>
            <a:off x="989012" y="4578984"/>
            <a:ext cx="10818893" cy="1059816"/>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sz="8600" dirty="0">
              <a:latin typeface="Arial" panose="020B0604020202020204" pitchFamily="34" charset="0"/>
              <a:cs typeface="Arial" panose="020B0604020202020204" pitchFamily="34" charset="0"/>
            </a:endParaRPr>
          </a:p>
        </p:txBody>
      </p:sp>
      <p:sp>
        <p:nvSpPr>
          <p:cNvPr id="11" name="Rectangle 10"/>
          <p:cNvSpPr/>
          <p:nvPr/>
        </p:nvSpPr>
        <p:spPr>
          <a:xfrm>
            <a:off x="705936" y="1789563"/>
            <a:ext cx="8512675" cy="267765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Frank says that he will question his negative thinking about not finding a job. He also plans on staying away from smoking and drinking by biking everyday. This will also give him a needed break from looking for a job. He asks Mary to join him on the bike trail.  He plans to buy gum to help him quite the cigarettes.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516" y="1789563"/>
            <a:ext cx="2133600" cy="2133600"/>
          </a:xfrm>
          <a:prstGeom prst="rect">
            <a:avLst/>
          </a:prstGeom>
        </p:spPr>
      </p:pic>
    </p:spTree>
    <p:extLst>
      <p:ext uri="{BB962C8B-B14F-4D97-AF65-F5344CB8AC3E}">
        <p14:creationId xmlns:p14="http://schemas.microsoft.com/office/powerpoint/2010/main" val="24512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Maria’s Plan</a:t>
            </a:r>
          </a:p>
        </p:txBody>
      </p:sp>
      <p:sp>
        <p:nvSpPr>
          <p:cNvPr id="11" name="Rectangle 10"/>
          <p:cNvSpPr/>
          <p:nvPr/>
        </p:nvSpPr>
        <p:spPr>
          <a:xfrm>
            <a:off x="4189412" y="1702877"/>
            <a:ext cx="7186824" cy="440120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Maria admits to watching everything she can about Covid-19 on her I Pad in the middle of the night.  She now sees that this is making her more afraid and making it harder for her to sleep. She will leave her I Pad in the living room at night. She will also put the thermometer back in the medicine cabinet. If she feels sick she will ask Juanita to feel her head before taking her temperature.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descr="Castanet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42" y="2059681"/>
            <a:ext cx="3150909" cy="2839100"/>
          </a:xfrm>
          <a:prstGeom prst="rect">
            <a:avLst/>
          </a:prstGeom>
          <a:ln w="38100">
            <a:solidFill>
              <a:schemeClr val="tx1"/>
            </a:solidFill>
          </a:ln>
        </p:spPr>
      </p:pic>
      <p:sp>
        <p:nvSpPr>
          <p:cNvPr id="12" name="TextBox 11"/>
          <p:cNvSpPr txBox="1"/>
          <p:nvPr/>
        </p:nvSpPr>
        <p:spPr>
          <a:xfrm>
            <a:off x="775264" y="4898781"/>
            <a:ext cx="2266967" cy="246221"/>
          </a:xfrm>
          <a:prstGeom prst="rect">
            <a:avLst/>
          </a:prstGeom>
          <a:noFill/>
        </p:spPr>
        <p:txBody>
          <a:bodyPr wrap="none" rtlCol="0">
            <a:spAutoFit/>
          </a:bodyPr>
          <a:lstStyle/>
          <a:p>
            <a:r>
              <a:rPr lang="en-US" sz="1000" dirty="0">
                <a:hlinkClick r:id="rId3"/>
              </a:rPr>
              <a:t>https://en.wikipedia.org/wiki/Castanets</a:t>
            </a:r>
            <a:endParaRPr lang="en-US" sz="1000" dirty="0"/>
          </a:p>
        </p:txBody>
      </p:sp>
    </p:spTree>
    <p:extLst>
      <p:ext uri="{BB962C8B-B14F-4D97-AF65-F5344CB8AC3E}">
        <p14:creationId xmlns:p14="http://schemas.microsoft.com/office/powerpoint/2010/main" val="76711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9412" y="824090"/>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Mary’s Plan</a:t>
            </a:r>
          </a:p>
        </p:txBody>
      </p:sp>
      <p:sp>
        <p:nvSpPr>
          <p:cNvPr id="11" name="Rectangle 10"/>
          <p:cNvSpPr/>
          <p:nvPr/>
        </p:nvSpPr>
        <p:spPr>
          <a:xfrm>
            <a:off x="705937" y="1789563"/>
            <a:ext cx="6912476"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Mary really wants to have a game night. She wants to pick the games out and beat Daddy at checkers.  She also wants to teach her </a:t>
            </a:r>
            <a:r>
              <a:rPr lang="en-US" sz="2800" dirty="0" err="1">
                <a:latin typeface="Arial" panose="020B0604020202020204" pitchFamily="34" charset="0"/>
                <a:cs typeface="Arial" panose="020B0604020202020204" pitchFamily="34" charset="0"/>
              </a:rPr>
              <a:t>Abuela</a:t>
            </a:r>
            <a:r>
              <a:rPr lang="en-US" sz="2800" dirty="0">
                <a:latin typeface="Arial" panose="020B0604020202020204" pitchFamily="34" charset="0"/>
                <a:cs typeface="Arial" panose="020B0604020202020204" pitchFamily="34" charset="0"/>
              </a:rPr>
              <a:t> how to play a video game. She says she thinks she should call her friends to talk. But, she tells her mom she is afraid for her to go back to work. How will she know her mom won’t get sick again?</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1" descr="Free Images : braids, female, hair, indoors, model, pers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292" y="1950597"/>
            <a:ext cx="3695266" cy="2673694"/>
          </a:xfrm>
          <a:prstGeom prst="rect">
            <a:avLst/>
          </a:prstGeom>
          <a:ln w="38100">
            <a:solidFill>
              <a:schemeClr val="tx1"/>
            </a:solidFill>
          </a:ln>
        </p:spPr>
      </p:pic>
    </p:spTree>
    <p:extLst>
      <p:ext uri="{BB962C8B-B14F-4D97-AF65-F5344CB8AC3E}">
        <p14:creationId xmlns:p14="http://schemas.microsoft.com/office/powerpoint/2010/main" val="910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Juanita’s Plan</a:t>
            </a:r>
          </a:p>
        </p:txBody>
      </p:sp>
      <p:sp>
        <p:nvSpPr>
          <p:cNvPr id="11" name="Rectangle 10"/>
          <p:cNvSpPr/>
          <p:nvPr/>
        </p:nvSpPr>
        <p:spPr>
          <a:xfrm>
            <a:off x="4189412" y="1702877"/>
            <a:ext cx="7186824" cy="440120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tells Mary that she is also afraid to go back to work. She says she will face her fear by calling her boss to make sure they are all using masks and keeping social distancing. She also wants to make sure they will clean well. She will do everything she learned to keep herself safe while there. She has also decided that she will start to play her old accordion again. She knows that will keep her mind busy.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4"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07113" y="2011364"/>
            <a:ext cx="2936841" cy="2865435"/>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39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a:t>The family stress resilience action plan </a:t>
            </a:r>
          </a:p>
        </p:txBody>
      </p:sp>
      <p:sp>
        <p:nvSpPr>
          <p:cNvPr id="2" name="Content Placeholder 1"/>
          <p:cNvSpPr>
            <a:spLocks noGrp="1"/>
          </p:cNvSpPr>
          <p:nvPr>
            <p:ph idx="1"/>
          </p:nvPr>
        </p:nvSpPr>
        <p:spPr/>
        <p:txBody>
          <a:bodyPr>
            <a:normAutofit/>
          </a:bodyPr>
          <a:lstStyle/>
          <a:p>
            <a:r>
              <a:rPr lang="en-US" dirty="0"/>
              <a:t>Frank, Juanita, and Maria decide they will watch the local news every night and check the CDC website once a week. They will tell Mary when they learn something new. </a:t>
            </a:r>
          </a:p>
          <a:p>
            <a:r>
              <a:rPr lang="en-US" dirty="0"/>
              <a:t>Everybody will keep a gratitude journal and they will share what they wrote at their weekly game night. </a:t>
            </a:r>
          </a:p>
          <a:p>
            <a:r>
              <a:rPr lang="en-US" dirty="0"/>
              <a:t>They will remind each other to focus on what they can control</a:t>
            </a:r>
          </a:p>
          <a:p>
            <a:r>
              <a:rPr lang="en-US" dirty="0"/>
              <a:t>Frank made copies of the T-H-I-N-K questions so they can all question their thinking</a:t>
            </a:r>
          </a:p>
          <a:p>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01655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a:t>The family stress resilience action plan </a:t>
            </a:r>
          </a:p>
        </p:txBody>
      </p:sp>
      <p:sp>
        <p:nvSpPr>
          <p:cNvPr id="2" name="Content Placeholder 1"/>
          <p:cNvSpPr>
            <a:spLocks noGrp="1"/>
          </p:cNvSpPr>
          <p:nvPr>
            <p:ph idx="1"/>
          </p:nvPr>
        </p:nvSpPr>
        <p:spPr/>
        <p:txBody>
          <a:bodyPr>
            <a:normAutofit lnSpcReduction="10000"/>
          </a:bodyPr>
          <a:lstStyle/>
          <a:p>
            <a:r>
              <a:rPr lang="en-US" dirty="0"/>
              <a:t>Each family member has picked something new to distract them from negative thoughts: Frank and Mary are exploring the bike trails near their house, Juanita is playing the accordion, and Maria has started a zoom bible study with her friends from church</a:t>
            </a:r>
          </a:p>
          <a:p>
            <a:r>
              <a:rPr lang="en-US" dirty="0"/>
              <a:t>Mary has made a poster that says “Be Kind to Yourself”</a:t>
            </a:r>
          </a:p>
          <a:p>
            <a:r>
              <a:rPr lang="en-US" dirty="0"/>
              <a:t>They all decide to take care of their health with regular sleep times, good food and exercise. </a:t>
            </a:r>
          </a:p>
          <a:p>
            <a:r>
              <a:rPr lang="en-US" dirty="0"/>
              <a:t>Juanita teaches everyone how to meditate.</a:t>
            </a:r>
          </a:p>
          <a:p>
            <a:pPr marL="0" indent="0">
              <a:buNone/>
            </a:pPr>
            <a:endParaRPr lang="en-US" dirty="0"/>
          </a:p>
          <a:p>
            <a:pPr marL="0" indent="0">
              <a:buNone/>
            </a:pPr>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06217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461329"/>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pPr algn="ctr"/>
            <a:r>
              <a:rPr lang="en-US" sz="4000" b="1" dirty="0"/>
              <a:t>Make your stress resilience action plan, include:</a:t>
            </a:r>
          </a:p>
        </p:txBody>
      </p:sp>
      <p:sp>
        <p:nvSpPr>
          <p:cNvPr id="2" name="Content Placeholder 1"/>
          <p:cNvSpPr>
            <a:spLocks noGrp="1"/>
          </p:cNvSpPr>
          <p:nvPr>
            <p:ph idx="1"/>
          </p:nvPr>
        </p:nvSpPr>
        <p:spPr/>
        <p:txBody>
          <a:bodyPr>
            <a:normAutofit fontScale="92500" lnSpcReduction="20000"/>
          </a:bodyPr>
          <a:lstStyle/>
          <a:p>
            <a:r>
              <a:rPr lang="en-US" dirty="0"/>
              <a:t>How you will change your “Information Diet” </a:t>
            </a:r>
          </a:p>
          <a:p>
            <a:r>
              <a:rPr lang="en-US" dirty="0"/>
              <a:t>Using a gratitude journal- what time a day will you do this?</a:t>
            </a:r>
          </a:p>
          <a:p>
            <a:r>
              <a:rPr lang="en-US" dirty="0"/>
              <a:t>Focusing on what you can control</a:t>
            </a:r>
          </a:p>
          <a:p>
            <a:r>
              <a:rPr lang="en-US" dirty="0"/>
              <a:t>Questioning your thinking</a:t>
            </a:r>
          </a:p>
          <a:p>
            <a:r>
              <a:rPr lang="en-US" dirty="0"/>
              <a:t>Distracting yourself from your thoughts</a:t>
            </a:r>
          </a:p>
          <a:p>
            <a:r>
              <a:rPr lang="en-US" dirty="0"/>
              <a:t>Being kind to yourself</a:t>
            </a:r>
          </a:p>
          <a:p>
            <a:r>
              <a:rPr lang="en-US" dirty="0"/>
              <a:t>Doing fun things with family and friends</a:t>
            </a:r>
          </a:p>
          <a:p>
            <a:r>
              <a:rPr lang="en-US" dirty="0"/>
              <a:t>Taking care of your health</a:t>
            </a:r>
          </a:p>
          <a:p>
            <a:r>
              <a:rPr lang="en-US" dirty="0"/>
              <a:t>Talking to people you trust</a:t>
            </a:r>
          </a:p>
          <a:p>
            <a:pPr marL="0" indent="0">
              <a:buNone/>
            </a:pPr>
            <a:endParaRPr lang="en-US" dirty="0"/>
          </a:p>
        </p:txBody>
      </p:sp>
      <p:sp>
        <p:nvSpPr>
          <p:cNvPr id="15" name="Rectangle 4"/>
          <p:cNvSpPr>
            <a:spLocks noChangeArrowheads="1"/>
          </p:cNvSpPr>
          <p:nvPr/>
        </p:nvSpPr>
        <p:spPr bwMode="auto">
          <a:xfrm>
            <a:off x="711016" y="239101"/>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17298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3212" y="381000"/>
            <a:ext cx="115062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Lesson #5: The virus and our future</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Box 13"/>
          <p:cNvSpPr txBox="1"/>
          <p:nvPr/>
        </p:nvSpPr>
        <p:spPr>
          <a:xfrm>
            <a:off x="4541748" y="2362200"/>
            <a:ext cx="6581864" cy="2554545"/>
          </a:xfrm>
          <a:prstGeom prst="rect">
            <a:avLst/>
          </a:prstGeom>
          <a:noFill/>
        </p:spPr>
        <p:txBody>
          <a:bodyPr wrap="square" rtlCol="0">
            <a:spAutoFit/>
          </a:bodyPr>
          <a:lstStyle/>
          <a:p>
            <a:r>
              <a:rPr lang="en-US" sz="3200" b="1" dirty="0"/>
              <a:t>Lesson #5 is our last meeting about CoVid-19. What words do you want to know about and what questions do you want me to answer next week?</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2" y="2667000"/>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Stay Healthy!</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0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a:t>
            </a:r>
          </a:p>
        </p:txBody>
      </p:sp>
      <p:sp>
        <p:nvSpPr>
          <p:cNvPr id="3" name="Content Placeholder 2"/>
          <p:cNvSpPr>
            <a:spLocks noGrp="1"/>
          </p:cNvSpPr>
          <p:nvPr>
            <p:ph idx="1"/>
          </p:nvPr>
        </p:nvSpPr>
        <p:spPr>
          <a:xfrm>
            <a:off x="379412" y="685800"/>
            <a:ext cx="11658599" cy="5440365"/>
          </a:xfrm>
        </p:spPr>
        <p:txBody>
          <a:bodyPr>
            <a:normAutofit fontScale="25000" lnSpcReduction="20000"/>
          </a:bodyPr>
          <a:lstStyle/>
          <a:p>
            <a:pPr marL="0" indent="-457200">
              <a:lnSpc>
                <a:spcPct val="220000"/>
              </a:lnSpc>
              <a:buNone/>
            </a:pPr>
            <a:r>
              <a:rPr lang="en-US" sz="5600" dirty="0"/>
              <a:t>CDC (2020). </a:t>
            </a:r>
            <a:r>
              <a:rPr lang="en-US" sz="5600" i="1" dirty="0"/>
              <a:t>Daily Life Coping/Managing Stress </a:t>
            </a:r>
            <a:r>
              <a:rPr lang="en-US" sz="5600" dirty="0"/>
              <a:t>. Retrieved on 4/20/20 from </a:t>
            </a:r>
          </a:p>
          <a:p>
            <a:pPr marL="0" indent="-457200">
              <a:lnSpc>
                <a:spcPct val="220000"/>
              </a:lnSpc>
              <a:buNone/>
            </a:pPr>
            <a:r>
              <a:rPr lang="en-US" sz="5600" dirty="0">
                <a:hlinkClick r:id="rId2"/>
              </a:rPr>
              <a:t> </a:t>
            </a:r>
            <a:r>
              <a:rPr lang="en-US" sz="5600" u="sng" dirty="0">
                <a:hlinkClick r:id="rId2"/>
              </a:rPr>
              <a:t>         </a:t>
            </a:r>
            <a:r>
              <a:rPr lang="en-US" sz="5600" dirty="0">
                <a:hlinkClick r:id="rId2"/>
              </a:rPr>
              <a:t> </a:t>
            </a:r>
            <a:r>
              <a:rPr lang="en-US" sz="5600" dirty="0">
                <a:hlinkClick r:id="rId3"/>
              </a:rPr>
              <a:t>https://www.cdc.gov/coronavirus/2019-ncov/daily-life-coping/managing-stress-</a:t>
            </a:r>
            <a:endParaRPr lang="en-US" sz="5600" dirty="0"/>
          </a:p>
          <a:p>
            <a:pPr marL="0" indent="-457200">
              <a:lnSpc>
                <a:spcPct val="220000"/>
              </a:lnSpc>
              <a:buNone/>
            </a:pPr>
            <a:r>
              <a:rPr lang="en-US" sz="5600" dirty="0"/>
              <a:t>Good News Network (2020). </a:t>
            </a:r>
            <a:r>
              <a:rPr lang="en-US" sz="5600" i="1" dirty="0"/>
              <a:t>Good News Today. Retrieved on 4/20/20 at </a:t>
            </a:r>
            <a:r>
              <a:rPr lang="en-US" sz="6000" dirty="0">
                <a:hlinkClick r:id="rId4"/>
              </a:rPr>
              <a:t>https://www.goodnewsnetwork.org/</a:t>
            </a:r>
            <a:r>
              <a:rPr lang="en-US" sz="6000" dirty="0"/>
              <a:t> </a:t>
            </a:r>
            <a:endParaRPr lang="en-US" sz="5600" i="1" dirty="0"/>
          </a:p>
          <a:p>
            <a:pPr marL="0" indent="-457200">
              <a:lnSpc>
                <a:spcPct val="220000"/>
              </a:lnSpc>
              <a:buNone/>
            </a:pPr>
            <a:r>
              <a:rPr lang="en-US" sz="5600" dirty="0"/>
              <a:t>N.A. (2019). </a:t>
            </a:r>
            <a:r>
              <a:rPr lang="en-US" sz="5600" i="1" dirty="0"/>
              <a:t>Older Latina</a:t>
            </a:r>
            <a:r>
              <a:rPr lang="en-US" sz="5600" dirty="0"/>
              <a:t>(photograph).  Retrieved on 4/20/20 from </a:t>
            </a:r>
            <a:r>
              <a:rPr lang="en-US" sz="5600" dirty="0">
                <a:hlinkClick r:id="rId5"/>
              </a:rPr>
              <a:t>https://en.wikipedia.org/wiki/Castanets</a:t>
            </a:r>
            <a:r>
              <a:rPr lang="en-US" sz="5600" dirty="0"/>
              <a:t>. CC</a:t>
            </a:r>
          </a:p>
          <a:p>
            <a:pPr marL="0" indent="-457200">
              <a:lnSpc>
                <a:spcPct val="220000"/>
              </a:lnSpc>
              <a:buNone/>
            </a:pPr>
            <a:r>
              <a:rPr lang="en-US" sz="5600" dirty="0"/>
              <a:t>N.A. (2019). </a:t>
            </a:r>
            <a:r>
              <a:rPr lang="en-US" sz="5600" i="1" dirty="0"/>
              <a:t>Concentration </a:t>
            </a:r>
            <a:r>
              <a:rPr lang="en-US" sz="5600" dirty="0"/>
              <a:t>(image). Retrieved on 4/20/20 from </a:t>
            </a:r>
            <a:r>
              <a:rPr lang="en-US" sz="5600" dirty="0">
                <a:hlinkClick r:id="rId6"/>
              </a:rPr>
              <a:t>http://www.design-4-</a:t>
            </a:r>
          </a:p>
          <a:p>
            <a:pPr marL="0" indent="-457200">
              <a:lnSpc>
                <a:spcPct val="220000"/>
              </a:lnSpc>
              <a:buNone/>
            </a:pPr>
            <a:r>
              <a:rPr lang="en-US" sz="5600" dirty="0">
                <a:hlinkClick r:id="rId6"/>
              </a:rPr>
              <a:t>            sustainability.com/feeds/newsfeed/2011/6?gp=10</a:t>
            </a:r>
            <a:r>
              <a:rPr lang="en-US" sz="5600" dirty="0"/>
              <a:t>. CC BY-SA 3.0</a:t>
            </a:r>
          </a:p>
          <a:p>
            <a:pPr marL="0" indent="-457200">
              <a:lnSpc>
                <a:spcPct val="220000"/>
              </a:lnSpc>
              <a:buNone/>
            </a:pPr>
            <a:r>
              <a:rPr lang="en-US" sz="5600" dirty="0"/>
              <a:t>N.A. (2020). </a:t>
            </a:r>
            <a:r>
              <a:rPr lang="en-US" sz="5600" i="1" dirty="0"/>
              <a:t>Little girl with frowning face (image). </a:t>
            </a:r>
            <a:r>
              <a:rPr lang="en-US" sz="5600" dirty="0"/>
              <a:t>Retrieved on 4/20/20 from</a:t>
            </a:r>
          </a:p>
          <a:p>
            <a:pPr marL="0" indent="-457200">
              <a:lnSpc>
                <a:spcPct val="220000"/>
              </a:lnSpc>
              <a:buNone/>
            </a:pPr>
            <a:r>
              <a:rPr lang="en-US" sz="5600" dirty="0"/>
              <a:t>             </a:t>
            </a:r>
            <a:r>
              <a:rPr lang="en-US" sz="5600" dirty="0">
                <a:hlinkClick r:id="rId7"/>
              </a:rPr>
              <a:t>https://www.chiangraitimes.com/health/what-to-do-if-you-think-your-child-is-suffering-from-mental-illness</a:t>
            </a:r>
            <a:endParaRPr lang="en-US" sz="5600" dirty="0"/>
          </a:p>
          <a:p>
            <a:pPr marL="0" indent="0">
              <a:lnSpc>
                <a:spcPct val="220000"/>
              </a:lnSpc>
              <a:buNone/>
            </a:pPr>
            <a:r>
              <a:rPr lang="en-US" sz="5600" dirty="0"/>
              <a:t>N.A. (2020)</a:t>
            </a:r>
            <a:r>
              <a:rPr lang="en-US" sz="5600" i="1" dirty="0"/>
              <a:t>.  Fearful woman. </a:t>
            </a:r>
            <a:r>
              <a:rPr lang="en-US" sz="5600" dirty="0"/>
              <a:t>(stress image). Retrieved on 4/20/20 from   </a:t>
            </a:r>
          </a:p>
          <a:p>
            <a:pPr marL="0" indent="0">
              <a:lnSpc>
                <a:spcPct val="220000"/>
              </a:lnSpc>
              <a:buNone/>
            </a:pPr>
            <a:r>
              <a:rPr lang="en-US" sz="5600" dirty="0">
                <a:hlinkClick r:id="rId8"/>
              </a:rPr>
              <a:t>            http://teacherwritebookaholicohmy.blogspot.com/2012_07_01_archive.html. CC BY-NC-SA 3.0</a:t>
            </a:r>
            <a:endParaRPr lang="en-US" sz="5600" dirty="0"/>
          </a:p>
          <a:p>
            <a:pPr marL="0" indent="0">
              <a:lnSpc>
                <a:spcPct val="220000"/>
              </a:lnSpc>
              <a:buNone/>
            </a:pPr>
            <a:r>
              <a:rPr lang="en-US" sz="5600" dirty="0"/>
              <a:t>N.A. (2020). Girl laying down</a:t>
            </a:r>
            <a:r>
              <a:rPr lang="en-US" sz="5600" i="1" dirty="0"/>
              <a:t>. </a:t>
            </a:r>
            <a:r>
              <a:rPr lang="en-US" sz="5600" dirty="0"/>
              <a:t>(image). Retrieved on 4/20/20 from N.A. (2020)</a:t>
            </a:r>
            <a:r>
              <a:rPr lang="en-US" sz="5600" i="1" dirty="0"/>
              <a:t>.  Fearful woman. </a:t>
            </a:r>
            <a:r>
              <a:rPr lang="en-US" sz="5600" dirty="0"/>
              <a:t>(image). Retrieved on 4/20/20 from </a:t>
            </a:r>
          </a:p>
          <a:p>
            <a:pPr indent="-457200">
              <a:lnSpc>
                <a:spcPct val="220000"/>
              </a:lnSpc>
            </a:pPr>
            <a:r>
              <a:rPr lang="en-US" sz="6000" dirty="0">
                <a:hlinkClick r:id="rId9"/>
              </a:rPr>
              <a:t>https://news.schoolsdo.org/2016/02/kids-who-go-to-bed-early-have-higher-gpas/</a:t>
            </a:r>
            <a:endParaRPr lang="en-US" sz="6000" dirty="0"/>
          </a:p>
          <a:p>
            <a:pPr marL="0" indent="-457200">
              <a:buNone/>
            </a:pPr>
            <a:endParaRPr lang="en-US" sz="6000" i="1" dirty="0"/>
          </a:p>
          <a:p>
            <a:pPr marL="0" indent="-457200">
              <a:buNone/>
            </a:pPr>
            <a:endParaRPr lang="en-US" sz="6000" i="1" dirty="0"/>
          </a:p>
          <a:p>
            <a:pPr marL="0" indent="-457200">
              <a:lnSpc>
                <a:spcPct val="220000"/>
              </a:lnSpc>
              <a:buNone/>
            </a:pPr>
            <a:r>
              <a:rPr lang="en-US" sz="6000" dirty="0"/>
              <a:t> </a:t>
            </a:r>
          </a:p>
          <a:p>
            <a:pPr marL="0" indent="-457200">
              <a:lnSpc>
                <a:spcPct val="220000"/>
              </a:lnSpc>
              <a:buNone/>
            </a:pPr>
            <a:r>
              <a:rPr lang="en-US" sz="6000" dirty="0">
                <a:latin typeface="Arial" panose="020B0604020202020204" pitchFamily="34" charset="0"/>
                <a:cs typeface="Arial" panose="020B0604020202020204" pitchFamily="34" charset="0"/>
              </a:rPr>
              <a:t>.</a:t>
            </a:r>
            <a:endParaRPr lang="en-US" sz="7200" dirty="0"/>
          </a:p>
          <a:p>
            <a:pPr marL="0" indent="-457200">
              <a:buNone/>
            </a:pPr>
            <a:endParaRPr lang="en-US" sz="7200" i="1" dirty="0"/>
          </a:p>
          <a:p>
            <a:pPr marL="0" indent="-457200">
              <a:buNone/>
            </a:pPr>
            <a:endParaRPr lang="en-US" sz="7200" i="1" dirty="0"/>
          </a:p>
          <a:p>
            <a:pPr marL="0" indent="-457200">
              <a:lnSpc>
                <a:spcPct val="220000"/>
              </a:lnSpc>
              <a:buNone/>
            </a:pPr>
            <a:r>
              <a:rPr lang="en-US" sz="7200" dirty="0"/>
              <a:t> </a:t>
            </a:r>
          </a:p>
          <a:p>
            <a:pPr marL="0" indent="-457200">
              <a:lnSpc>
                <a:spcPct val="220000"/>
              </a:lnSpc>
              <a:buNone/>
            </a:pPr>
            <a:r>
              <a:rPr lang="en-US" sz="7200" dirty="0">
                <a:latin typeface="Arial" panose="020B0604020202020204" pitchFamily="34" charset="0"/>
                <a:cs typeface="Arial" panose="020B0604020202020204" pitchFamily="34" charset="0"/>
              </a:rPr>
              <a:t>.</a:t>
            </a:r>
            <a:br>
              <a:rPr lang="en-US" sz="7200" dirty="0"/>
            </a:b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93949" y="625160"/>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84305" y="345155"/>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p:txBody>
          <a:bodyPr>
            <a:normAutofit/>
          </a:bodyPr>
          <a:lstStyle/>
          <a:p>
            <a:pPr algn="ctr"/>
            <a:r>
              <a:rPr lang="en-US" dirty="0"/>
              <a:t>Matching</a:t>
            </a:r>
          </a:p>
        </p:txBody>
      </p:sp>
      <p:sp>
        <p:nvSpPr>
          <p:cNvPr id="12" name="Content Placeholder 2"/>
          <p:cNvSpPr>
            <a:spLocks noGrp="1"/>
          </p:cNvSpPr>
          <p:nvPr>
            <p:ph sz="half" idx="1"/>
          </p:nvPr>
        </p:nvSpPr>
        <p:spPr>
          <a:xfrm>
            <a:off x="1064337" y="1891543"/>
            <a:ext cx="4928501" cy="4234621"/>
          </a:xfrm>
          <a:prstGeom prst="rect">
            <a:avLst/>
          </a:prstGeom>
        </p:spPr>
        <p:txBody>
          <a:bodyPr>
            <a:noAutofit/>
          </a:bodyPr>
          <a:lstStyle/>
          <a:p>
            <a:pPr marL="0" indent="0">
              <a:buNone/>
            </a:pPr>
            <a:r>
              <a:rPr lang="en-US" sz="2400" b="1" dirty="0"/>
              <a:t> </a:t>
            </a:r>
            <a:r>
              <a:rPr lang="en-US" b="1" dirty="0"/>
              <a:t>Chronic health problems</a:t>
            </a:r>
            <a:endParaRPr lang="en-US" dirty="0"/>
          </a:p>
          <a:p>
            <a:pPr marL="0" indent="0">
              <a:buNone/>
            </a:pPr>
            <a:endParaRPr lang="en-US" dirty="0"/>
          </a:p>
          <a:p>
            <a:pPr marL="0" indent="0">
              <a:buNone/>
            </a:pPr>
            <a:r>
              <a:rPr lang="en-US" dirty="0"/>
              <a:t> </a:t>
            </a:r>
            <a:r>
              <a:rPr lang="en-US" b="1" dirty="0"/>
              <a:t>Mental health conditions</a:t>
            </a:r>
            <a:endParaRPr lang="en-US" dirty="0"/>
          </a:p>
        </p:txBody>
      </p:sp>
      <p:sp>
        <p:nvSpPr>
          <p:cNvPr id="2" name="Content Placeholder 1"/>
          <p:cNvSpPr>
            <a:spLocks noGrp="1"/>
          </p:cNvSpPr>
          <p:nvPr>
            <p:ph sz="half" idx="2"/>
          </p:nvPr>
        </p:nvSpPr>
        <p:spPr>
          <a:xfrm>
            <a:off x="6195986" y="1958739"/>
            <a:ext cx="5252233" cy="4167425"/>
          </a:xfrm>
        </p:spPr>
        <p:txBody>
          <a:bodyPr>
            <a:normAutofit fontScale="92500"/>
          </a:bodyPr>
          <a:lstStyle/>
          <a:p>
            <a:r>
              <a:rPr lang="en-US" dirty="0"/>
              <a:t>What we feel in our body when we risk losing something we care about</a:t>
            </a:r>
          </a:p>
          <a:p>
            <a:r>
              <a:rPr lang="en-US" dirty="0"/>
              <a:t>Problems with thinking, emotions, behaviors or relationships.</a:t>
            </a:r>
          </a:p>
          <a:p>
            <a:r>
              <a:rPr lang="en-US" dirty="0"/>
              <a:t>Directing your mind to one thing</a:t>
            </a:r>
          </a:p>
          <a:p>
            <a:r>
              <a:rPr lang="en-US" dirty="0"/>
              <a:t>Health problems that don’t go away</a:t>
            </a:r>
          </a:p>
          <a:p>
            <a:r>
              <a:rPr lang="en-US" dirty="0"/>
              <a:t>Getting worse</a:t>
            </a:r>
          </a:p>
          <a:p>
            <a:endParaRPr lang="en-US" dirty="0"/>
          </a:p>
        </p:txBody>
      </p:sp>
      <p:sp>
        <p:nvSpPr>
          <p:cNvPr id="3" name="Rectangle 2"/>
          <p:cNvSpPr/>
          <p:nvPr/>
        </p:nvSpPr>
        <p:spPr>
          <a:xfrm>
            <a:off x="1213251" y="3886634"/>
            <a:ext cx="4554018" cy="523220"/>
          </a:xfrm>
          <a:prstGeom prst="rect">
            <a:avLst/>
          </a:prstGeom>
        </p:spPr>
        <p:txBody>
          <a:bodyPr wrap="square">
            <a:spAutoFit/>
          </a:bodyPr>
          <a:lstStyle/>
          <a:p>
            <a:r>
              <a:rPr lang="en-US" sz="2800" b="1" dirty="0"/>
              <a:t>Stress</a:t>
            </a:r>
            <a:endParaRPr lang="en-US" sz="2800" dirty="0"/>
          </a:p>
        </p:txBody>
      </p:sp>
      <p:sp>
        <p:nvSpPr>
          <p:cNvPr id="16" name="Rectangle 15"/>
          <p:cNvSpPr/>
          <p:nvPr/>
        </p:nvSpPr>
        <p:spPr>
          <a:xfrm>
            <a:off x="1213251" y="5476643"/>
            <a:ext cx="5139582" cy="523220"/>
          </a:xfrm>
          <a:prstGeom prst="rect">
            <a:avLst/>
          </a:prstGeom>
        </p:spPr>
        <p:txBody>
          <a:bodyPr wrap="square">
            <a:spAutoFit/>
          </a:bodyPr>
          <a:lstStyle/>
          <a:p>
            <a:r>
              <a:rPr lang="en-US" sz="2800" b="1" dirty="0"/>
              <a:t>Worsening</a:t>
            </a:r>
            <a:endParaRPr lang="en-US" sz="2800" dirty="0"/>
          </a:p>
        </p:txBody>
      </p:sp>
      <p:sp>
        <p:nvSpPr>
          <p:cNvPr id="17" name="Oval 16"/>
          <p:cNvSpPr/>
          <p:nvPr/>
        </p:nvSpPr>
        <p:spPr>
          <a:xfrm>
            <a:off x="782998" y="314998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6808" y="486562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2998" y="20872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6479" y="4749093"/>
            <a:ext cx="5074084" cy="523220"/>
          </a:xfrm>
          <a:prstGeom prst="rect">
            <a:avLst/>
          </a:prstGeom>
        </p:spPr>
        <p:txBody>
          <a:bodyPr wrap="square">
            <a:spAutoFit/>
          </a:bodyPr>
          <a:lstStyle/>
          <a:p>
            <a:r>
              <a:rPr lang="en-US" sz="2800" b="1" dirty="0"/>
              <a:t>Concentrating</a:t>
            </a:r>
            <a:endParaRPr lang="en-US" sz="2800" dirty="0"/>
          </a:p>
        </p:txBody>
      </p:sp>
      <p:sp>
        <p:nvSpPr>
          <p:cNvPr id="26" name="Oval 25"/>
          <p:cNvSpPr/>
          <p:nvPr/>
        </p:nvSpPr>
        <p:spPr>
          <a:xfrm>
            <a:off x="854594" y="559498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 (cont.)</a:t>
            </a:r>
          </a:p>
        </p:txBody>
      </p:sp>
      <p:sp>
        <p:nvSpPr>
          <p:cNvPr id="3" name="Content Placeholder 2"/>
          <p:cNvSpPr>
            <a:spLocks noGrp="1"/>
          </p:cNvSpPr>
          <p:nvPr>
            <p:ph idx="1"/>
          </p:nvPr>
        </p:nvSpPr>
        <p:spPr>
          <a:xfrm>
            <a:off x="303212" y="685800"/>
            <a:ext cx="11658599" cy="5440365"/>
          </a:xfrm>
        </p:spPr>
        <p:txBody>
          <a:bodyPr>
            <a:normAutofit/>
          </a:bodyPr>
          <a:lstStyle/>
          <a:p>
            <a:pPr marL="0" indent="0">
              <a:buNone/>
            </a:pPr>
            <a:endParaRPr lang="en-US" dirty="0"/>
          </a:p>
          <a:p>
            <a:pPr marL="0" indent="-457200">
              <a:lnSpc>
                <a:spcPct val="220000"/>
              </a:lnSpc>
              <a:buNone/>
            </a:pPr>
            <a:r>
              <a:rPr lang="en-US" sz="1500" dirty="0"/>
              <a:t>N.A.</a:t>
            </a:r>
            <a:r>
              <a:rPr lang="en-US" sz="1500" i="1" dirty="0"/>
              <a:t> anxiety (photo). (2020).</a:t>
            </a:r>
            <a:r>
              <a:rPr lang="en-US" sz="1500" i="1" dirty="0" err="1"/>
              <a:t>Rertrieved</a:t>
            </a:r>
            <a:r>
              <a:rPr lang="en-US" sz="1500" i="1" dirty="0"/>
              <a:t> on 4/22/20 from </a:t>
            </a:r>
            <a:r>
              <a:rPr lang="en-US" sz="1500" dirty="0">
                <a:hlinkClick r:id="rId2"/>
              </a:rPr>
              <a:t>http://thecollaboratory.wikidot.com/general-psychology1-fa11</a:t>
            </a:r>
            <a:r>
              <a:rPr lang="en-US" sz="1500" dirty="0"/>
              <a:t>. </a:t>
            </a:r>
            <a:r>
              <a:rPr lang="en-US" sz="1500" i="1" dirty="0"/>
              <a:t>CC-   SA 3.0</a:t>
            </a:r>
          </a:p>
          <a:p>
            <a:pPr marL="0" indent="-457200">
              <a:lnSpc>
                <a:spcPct val="220000"/>
              </a:lnSpc>
              <a:buNone/>
            </a:pPr>
            <a:r>
              <a:rPr lang="en-US" sz="1500" dirty="0"/>
              <a:t>N.A. (2019</a:t>
            </a:r>
            <a:r>
              <a:rPr lang="en-US" sz="1500" i="1" dirty="0"/>
              <a:t>). Stress (photo). Retrieved on 4/20/20 from </a:t>
            </a:r>
            <a:r>
              <a:rPr lang="en-US" sz="1500" dirty="0">
                <a:hlinkClick r:id="rId3"/>
              </a:rPr>
              <a:t>http://pngimg.com/download/4751</a:t>
            </a:r>
            <a:r>
              <a:rPr lang="en-US" sz="1500" dirty="0"/>
              <a:t>CC 4.0 BY-NC.</a:t>
            </a:r>
          </a:p>
          <a:p>
            <a:pPr marL="0" indent="-457200">
              <a:lnSpc>
                <a:spcPct val="220000"/>
              </a:lnSpc>
              <a:buNone/>
            </a:pPr>
            <a:r>
              <a:rPr lang="en-US" sz="1500" dirty="0"/>
              <a:t>Rebecca (2014</a:t>
            </a:r>
            <a:r>
              <a:rPr lang="en-US" sz="1500" i="1" dirty="0"/>
              <a:t>). Gratitude Heart (image). Retrieved on 4/20/20 from </a:t>
            </a:r>
            <a:r>
              <a:rPr lang="en-US" sz="1500" dirty="0">
                <a:hlinkClick r:id="rId4"/>
              </a:rPr>
              <a:t>http://www.desertsojourn.com/thankful-in-all-times/</a:t>
            </a:r>
            <a:endParaRPr lang="en-US" sz="1500" dirty="0"/>
          </a:p>
          <a:p>
            <a:pPr marL="0" indent="-457200">
              <a:lnSpc>
                <a:spcPct val="220000"/>
              </a:lnSpc>
              <a:buNone/>
            </a:pPr>
            <a:r>
              <a:rPr lang="en-US" sz="1500" dirty="0"/>
              <a:t>          CC 4.0 BY-NC.</a:t>
            </a:r>
          </a:p>
          <a:p>
            <a:pPr marL="0" indent="-457200">
              <a:lnSpc>
                <a:spcPct val="220000"/>
              </a:lnSpc>
              <a:buNone/>
            </a:pPr>
            <a:r>
              <a:rPr lang="en-US" sz="1500" dirty="0"/>
              <a:t>Wellness Society. (2020). </a:t>
            </a:r>
            <a:r>
              <a:rPr lang="en-US" sz="1500" i="1" dirty="0"/>
              <a:t>Coronavirus Anxiety Workbook</a:t>
            </a:r>
            <a:r>
              <a:rPr lang="en-US" sz="1500" dirty="0"/>
              <a:t>. Retrieved on 4/15/20 from </a:t>
            </a:r>
            <a:r>
              <a:rPr lang="en-US" sz="1500" dirty="0">
                <a:hlinkClick r:id="rId5"/>
              </a:rPr>
              <a:t>https://thewellnesssociety.org/free-coronavirus-anxiety-workbook/</a:t>
            </a:r>
            <a:endParaRPr lang="en-US" sz="1500" dirty="0"/>
          </a:p>
          <a:p>
            <a:pPr marL="0" indent="-457200">
              <a:lnSpc>
                <a:spcPct val="220000"/>
              </a:lnSpc>
              <a:buNone/>
            </a:pPr>
            <a:endParaRPr lang="en-US" sz="4900" dirty="0"/>
          </a:p>
          <a:p>
            <a:pPr marL="0" indent="-457200">
              <a:lnSpc>
                <a:spcPct val="220000"/>
              </a:lnSpc>
              <a:buNone/>
            </a:pPr>
            <a:endParaRPr lang="en-US" sz="6000" dirty="0"/>
          </a:p>
          <a:p>
            <a:pPr marL="0" indent="-457200">
              <a:lnSpc>
                <a:spcPct val="220000"/>
              </a:lnSpc>
              <a:buNone/>
            </a:pP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9452" y="35183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1894" y="59436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r>
              <a:rPr lang="en-US" sz="3200" b="1" dirty="0"/>
              <a:t>This is what Juanita finds: </a:t>
            </a:r>
            <a:br>
              <a:rPr lang="en-US" sz="3200" b="1" dirty="0"/>
            </a:br>
            <a:r>
              <a:rPr lang="en-US" sz="3200" b="1" dirty="0"/>
              <a:t>The Stress of the CoVid-19 outbreak can include:</a:t>
            </a:r>
          </a:p>
        </p:txBody>
      </p:sp>
      <p:sp>
        <p:nvSpPr>
          <p:cNvPr id="15" name="Rectangle 4"/>
          <p:cNvSpPr>
            <a:spLocks noChangeArrowheads="1"/>
          </p:cNvSpPr>
          <p:nvPr/>
        </p:nvSpPr>
        <p:spPr bwMode="auto">
          <a:xfrm>
            <a:off x="647695" y="1504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629451" y="1603853"/>
            <a:ext cx="9274961"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a:t>Fear and worry about your own health and the health of your loved ones</a:t>
            </a:r>
          </a:p>
          <a:p>
            <a:pPr marL="457200" indent="-457200">
              <a:buFont typeface="Arial" panose="020B0604020202020204" pitchFamily="34" charset="0"/>
              <a:buChar char="•"/>
            </a:pPr>
            <a:r>
              <a:rPr lang="en-US" sz="3200" dirty="0"/>
              <a:t>Changes in sleeping or eating </a:t>
            </a:r>
          </a:p>
          <a:p>
            <a:pPr marL="457200" indent="-457200">
              <a:buFont typeface="Arial" panose="020B0604020202020204" pitchFamily="34" charset="0"/>
              <a:buChar char="•"/>
            </a:pPr>
            <a:r>
              <a:rPr lang="en-US" sz="3200" dirty="0"/>
              <a:t>Trouble concentrating</a:t>
            </a:r>
          </a:p>
          <a:p>
            <a:pPr marL="457200" indent="-457200">
              <a:buFont typeface="Arial" panose="020B0604020202020204" pitchFamily="34" charset="0"/>
              <a:buChar char="•"/>
            </a:pPr>
            <a:r>
              <a:rPr lang="en-US" sz="3200" dirty="0"/>
              <a:t>Worsening of chronic health problems</a:t>
            </a:r>
          </a:p>
          <a:p>
            <a:pPr marL="457200" indent="-457200">
              <a:buFont typeface="Arial" panose="020B0604020202020204" pitchFamily="34" charset="0"/>
              <a:buChar char="•"/>
            </a:pPr>
            <a:r>
              <a:rPr lang="en-US" sz="3200" dirty="0"/>
              <a:t>Worsening of mental health conditions</a:t>
            </a:r>
          </a:p>
          <a:p>
            <a:pPr marL="457200" indent="-457200">
              <a:buFont typeface="Arial" panose="020B0604020202020204" pitchFamily="34" charset="0"/>
              <a:buChar char="•"/>
            </a:pPr>
            <a:r>
              <a:rPr lang="en-US" sz="3200" dirty="0"/>
              <a:t>Increased use of alcohol, tobacco, and other drugs</a:t>
            </a:r>
          </a:p>
          <a:p>
            <a:endParaRPr lang="en-US" dirty="0"/>
          </a:p>
        </p:txBody>
      </p:sp>
      <p:pic>
        <p:nvPicPr>
          <p:cNvPr id="3" name="Picture 2" descr="Feed My Need . . . For a Good Read: July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3" y="1541860"/>
            <a:ext cx="862304" cy="1087591"/>
          </a:xfrm>
          <a:prstGeom prst="rect">
            <a:avLst/>
          </a:prstGeom>
        </p:spPr>
      </p:pic>
      <p:sp>
        <p:nvSpPr>
          <p:cNvPr id="4" name="TextBox 3"/>
          <p:cNvSpPr txBox="1"/>
          <p:nvPr/>
        </p:nvSpPr>
        <p:spPr>
          <a:xfrm>
            <a:off x="9904413" y="2567944"/>
            <a:ext cx="1295400" cy="276999"/>
          </a:xfrm>
          <a:prstGeom prst="rect">
            <a:avLst/>
          </a:prstGeom>
          <a:noFill/>
        </p:spPr>
        <p:txBody>
          <a:bodyPr wrap="square" rtlCol="0">
            <a:spAutoFit/>
          </a:bodyPr>
          <a:lstStyle/>
          <a:p>
            <a:r>
              <a:rPr lang="en-US" sz="400" dirty="0">
                <a:hlinkClick r:id="rId3"/>
              </a:rPr>
              <a:t>http://teacherwritebookaholicohmy.blogspot.com/2012_07_01_archive.html</a:t>
            </a:r>
            <a:endParaRPr lang="en-US" sz="400" dirty="0"/>
          </a:p>
          <a:p>
            <a:r>
              <a:rPr lang="en-US" sz="400" dirty="0"/>
              <a:t>CC BY-NC-SA 3.0</a:t>
            </a:r>
          </a:p>
        </p:txBody>
      </p:sp>
      <p:pic>
        <p:nvPicPr>
          <p:cNvPr id="6" name="Picture 5" descr="Kids who go to bed early have higher GPAs | Voxitatis Bl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409" y="2362271"/>
            <a:ext cx="996005" cy="659464"/>
          </a:xfrm>
          <a:prstGeom prst="rect">
            <a:avLst/>
          </a:prstGeom>
        </p:spPr>
      </p:pic>
      <p:sp>
        <p:nvSpPr>
          <p:cNvPr id="8" name="TextBox 7"/>
          <p:cNvSpPr txBox="1"/>
          <p:nvPr/>
        </p:nvSpPr>
        <p:spPr>
          <a:xfrm>
            <a:off x="6742111" y="3006394"/>
            <a:ext cx="1752600" cy="276999"/>
          </a:xfrm>
          <a:prstGeom prst="rect">
            <a:avLst/>
          </a:prstGeom>
          <a:noFill/>
        </p:spPr>
        <p:txBody>
          <a:bodyPr wrap="square" rtlCol="0">
            <a:spAutoFit/>
          </a:bodyPr>
          <a:lstStyle/>
          <a:p>
            <a:r>
              <a:rPr lang="en-US" sz="400" dirty="0">
                <a:hlinkClick r:id="rId5"/>
              </a:rPr>
              <a:t>http://news.schoolsdo.org/2016/02/kids-who-go-to-bed-early-have-higher-gpas/</a:t>
            </a:r>
            <a:endParaRPr lang="en-US" sz="400" dirty="0"/>
          </a:p>
          <a:p>
            <a:r>
              <a:rPr lang="en-US" sz="400" dirty="0"/>
              <a:t>CCBY-NC-ND 4.0</a:t>
            </a:r>
          </a:p>
        </p:txBody>
      </p:sp>
      <p:pic>
        <p:nvPicPr>
          <p:cNvPr id="12" name="Picture 11" descr="News Archive June, 2011 | Design-4-Sustainabilit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4113" y="3021735"/>
            <a:ext cx="911699" cy="585252"/>
          </a:xfrm>
          <a:prstGeom prst="rect">
            <a:avLst/>
          </a:prstGeom>
        </p:spPr>
      </p:pic>
      <p:sp>
        <p:nvSpPr>
          <p:cNvPr id="10" name="TextBox 9"/>
          <p:cNvSpPr txBox="1"/>
          <p:nvPr/>
        </p:nvSpPr>
        <p:spPr>
          <a:xfrm>
            <a:off x="4488876" y="3527679"/>
            <a:ext cx="1701107" cy="430887"/>
          </a:xfrm>
          <a:prstGeom prst="rect">
            <a:avLst/>
          </a:prstGeom>
          <a:noFill/>
        </p:spPr>
        <p:txBody>
          <a:bodyPr wrap="none" rtlCol="0">
            <a:spAutoFit/>
          </a:bodyPr>
          <a:lstStyle/>
          <a:p>
            <a:r>
              <a:rPr lang="en-US" sz="400" dirty="0">
                <a:hlinkClick r:id="rId7"/>
              </a:rPr>
              <a:t>http://www.design-4-sustainability.com/feeds/newsfeed/2011/6?gp=10</a:t>
            </a:r>
            <a:endParaRPr lang="en-US" sz="400" dirty="0"/>
          </a:p>
          <a:p>
            <a:endParaRPr lang="en-US" dirty="0"/>
          </a:p>
        </p:txBody>
      </p:sp>
      <p:pic>
        <p:nvPicPr>
          <p:cNvPr id="11" name="Picture 10" descr="Free Images : alcohol, alcoholism, ale, background, bar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9905" y="5119281"/>
            <a:ext cx="804208" cy="487216"/>
          </a:xfrm>
          <a:prstGeom prst="rect">
            <a:avLst/>
          </a:prstGeom>
        </p:spPr>
      </p:pic>
      <p:sp>
        <p:nvSpPr>
          <p:cNvPr id="14" name="TextBox 13"/>
          <p:cNvSpPr txBox="1"/>
          <p:nvPr/>
        </p:nvSpPr>
        <p:spPr>
          <a:xfrm>
            <a:off x="4037012" y="5606497"/>
            <a:ext cx="877793" cy="215444"/>
          </a:xfrm>
          <a:prstGeom prst="rect">
            <a:avLst/>
          </a:prstGeom>
          <a:noFill/>
        </p:spPr>
        <p:txBody>
          <a:bodyPr wrap="square" rtlCol="0">
            <a:spAutoFit/>
          </a:bodyPr>
          <a:lstStyle/>
          <a:p>
            <a:r>
              <a:rPr lang="en-US" sz="400" dirty="0">
                <a:hlinkClick r:id="rId9"/>
              </a:rPr>
              <a:t>https://pxhere.com/en/photo/1456499</a:t>
            </a:r>
            <a:r>
              <a:rPr lang="en-US" sz="400" dirty="0"/>
              <a:t> CC0</a:t>
            </a:r>
          </a:p>
        </p:txBody>
      </p:sp>
      <p:pic>
        <p:nvPicPr>
          <p:cNvPr id="16" name="Picture 15" descr="Cigarette PNG imag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7006" y="4154667"/>
            <a:ext cx="2214449" cy="1788933"/>
          </a:xfrm>
          <a:prstGeom prst="rect">
            <a:avLst/>
          </a:prstGeom>
        </p:spPr>
      </p:pic>
      <p:sp>
        <p:nvSpPr>
          <p:cNvPr id="17" name="TextBox 16"/>
          <p:cNvSpPr txBox="1"/>
          <p:nvPr/>
        </p:nvSpPr>
        <p:spPr>
          <a:xfrm>
            <a:off x="5332412" y="5606497"/>
            <a:ext cx="1218603" cy="153888"/>
          </a:xfrm>
          <a:prstGeom prst="rect">
            <a:avLst/>
          </a:prstGeom>
          <a:noFill/>
        </p:spPr>
        <p:txBody>
          <a:bodyPr wrap="none" rtlCol="0">
            <a:spAutoFit/>
          </a:bodyPr>
          <a:lstStyle/>
          <a:p>
            <a:r>
              <a:rPr lang="en-US" sz="400" dirty="0">
                <a:hlinkClick r:id="rId11"/>
              </a:rPr>
              <a:t>http://pngimg.com/download/4751 </a:t>
            </a:r>
            <a:r>
              <a:rPr lang="en-US" sz="400" u="sng" dirty="0">
                <a:hlinkClick r:id="rId11"/>
              </a:rPr>
              <a:t>CC 4.0</a:t>
            </a:r>
            <a:r>
              <a:rPr lang="en-US" sz="400" u="sng" dirty="0"/>
              <a:t> </a:t>
            </a:r>
            <a:r>
              <a:rPr lang="en-US" sz="400" dirty="0"/>
              <a:t>BY-NC</a:t>
            </a:r>
          </a:p>
        </p:txBody>
      </p:sp>
      <p:pic>
        <p:nvPicPr>
          <p:cNvPr id="18" name="Picture 17" descr="eLimu | Health Educatio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929626" y="5119281"/>
            <a:ext cx="1104540" cy="638104"/>
          </a:xfrm>
          <a:prstGeom prst="rect">
            <a:avLst/>
          </a:prstGeom>
        </p:spPr>
      </p:pic>
      <p:sp>
        <p:nvSpPr>
          <p:cNvPr id="19" name="TextBox 18"/>
          <p:cNvSpPr txBox="1"/>
          <p:nvPr/>
        </p:nvSpPr>
        <p:spPr>
          <a:xfrm>
            <a:off x="7694612" y="5757385"/>
            <a:ext cx="1688283" cy="153888"/>
          </a:xfrm>
          <a:prstGeom prst="rect">
            <a:avLst/>
          </a:prstGeom>
          <a:noFill/>
        </p:spPr>
        <p:txBody>
          <a:bodyPr wrap="none" rtlCol="0">
            <a:spAutoFit/>
          </a:bodyPr>
          <a:lstStyle/>
          <a:p>
            <a:r>
              <a:rPr lang="en-US" sz="400" dirty="0"/>
              <a:t>Drugs_1 by actsofcompassionproject.org &amp; </a:t>
            </a:r>
            <a:r>
              <a:rPr lang="en-US" sz="400" dirty="0" err="1"/>
              <a:t>eLimu</a:t>
            </a:r>
            <a:r>
              <a:rPr lang="en-US" sz="400" dirty="0"/>
              <a:t> used under CC_BY-SA</a:t>
            </a:r>
          </a:p>
        </p:txBody>
      </p:sp>
    </p:spTree>
    <p:extLst>
      <p:ext uri="{BB962C8B-B14F-4D97-AF65-F5344CB8AC3E}">
        <p14:creationId xmlns:p14="http://schemas.microsoft.com/office/powerpoint/2010/main" val="30912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8381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8007" y="62484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4" y="609601"/>
            <a:ext cx="10665221" cy="914399"/>
          </a:xfrm>
        </p:spPr>
        <p:txBody>
          <a:bodyPr>
            <a:normAutofit/>
          </a:bodyPr>
          <a:lstStyle/>
          <a:p>
            <a:r>
              <a:rPr lang="en-US" sz="3200" b="1" dirty="0"/>
              <a:t>Word Scramble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748007" y="1524000"/>
            <a:ext cx="10539623"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a:t>health/worry/and/about/fear</a:t>
            </a:r>
          </a:p>
          <a:p>
            <a:pPr marL="457200" indent="-457200">
              <a:buFont typeface="Arial" panose="020B0604020202020204" pitchFamily="34" charset="0"/>
              <a:buChar char="•"/>
            </a:pPr>
            <a:r>
              <a:rPr lang="en-US" sz="2800" b="1" dirty="0"/>
              <a:t>Fear and worry about health </a:t>
            </a:r>
          </a:p>
          <a:p>
            <a:pPr marL="457200" indent="-457200">
              <a:buFont typeface="Arial" panose="020B0604020202020204" pitchFamily="34" charset="0"/>
              <a:buChar char="•"/>
            </a:pPr>
            <a:r>
              <a:rPr lang="en-US" sz="2800" dirty="0"/>
              <a:t>sleeping/in/changes/or/eating</a:t>
            </a:r>
          </a:p>
          <a:p>
            <a:pPr marL="457200" indent="-457200">
              <a:buFont typeface="Arial" panose="020B0604020202020204" pitchFamily="34" charset="0"/>
              <a:buChar char="•"/>
            </a:pPr>
            <a:r>
              <a:rPr lang="en-US" sz="2800" b="1" dirty="0"/>
              <a:t>Changes in sleeping or eating </a:t>
            </a:r>
          </a:p>
          <a:p>
            <a:pPr marL="457200" indent="-457200">
              <a:buFont typeface="Arial" panose="020B0604020202020204" pitchFamily="34" charset="0"/>
              <a:buChar char="•"/>
            </a:pPr>
            <a:r>
              <a:rPr lang="en-US" sz="2800" dirty="0"/>
              <a:t>problems/chronic/worsening/of/health</a:t>
            </a:r>
          </a:p>
          <a:p>
            <a:pPr marL="457200" indent="-457200">
              <a:buFont typeface="Arial" panose="020B0604020202020204" pitchFamily="34" charset="0"/>
              <a:buChar char="•"/>
            </a:pPr>
            <a:r>
              <a:rPr lang="en-US" sz="2800" b="1" dirty="0"/>
              <a:t>Worsening of chronic health problems</a:t>
            </a:r>
          </a:p>
          <a:p>
            <a:pPr marL="457200" indent="-457200">
              <a:buFont typeface="Arial" panose="020B0604020202020204" pitchFamily="34" charset="0"/>
              <a:buChar char="•"/>
            </a:pPr>
            <a:r>
              <a:rPr lang="en-US" sz="2800" dirty="0"/>
              <a:t>conditions/worsening/health/of/mental</a:t>
            </a:r>
          </a:p>
          <a:p>
            <a:pPr marL="457200" indent="-457200">
              <a:buFont typeface="Arial" panose="020B0604020202020204" pitchFamily="34" charset="0"/>
              <a:buChar char="•"/>
            </a:pPr>
            <a:r>
              <a:rPr lang="en-US" sz="2800" b="1" dirty="0"/>
              <a:t>Worsening of mental health conditions</a:t>
            </a:r>
          </a:p>
          <a:p>
            <a:pPr marL="457200" indent="-457200">
              <a:buFont typeface="Arial" panose="020B0604020202020204" pitchFamily="34" charset="0"/>
              <a:buChar char="•"/>
            </a:pPr>
            <a:r>
              <a:rPr lang="en-US" sz="2800" dirty="0"/>
              <a:t>tobacco/of/use/alcohol/increased/drugs/and/other</a:t>
            </a:r>
          </a:p>
          <a:p>
            <a:pPr marL="457200" indent="-457200">
              <a:buFont typeface="Arial" panose="020B0604020202020204" pitchFamily="34" charset="0"/>
              <a:buChar char="•"/>
            </a:pPr>
            <a:r>
              <a:rPr lang="en-US" sz="2800" b="1" dirty="0"/>
              <a:t>Increased use of alcohol, tobacco, and other drugs</a:t>
            </a:r>
          </a:p>
          <a:p>
            <a:endParaRPr lang="en-US" b="1" dirty="0"/>
          </a:p>
        </p:txBody>
      </p:sp>
    </p:spTree>
    <p:extLst>
      <p:ext uri="{BB962C8B-B14F-4D97-AF65-F5344CB8AC3E}">
        <p14:creationId xmlns:p14="http://schemas.microsoft.com/office/powerpoint/2010/main" val="3716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CoVid-19 has hurt all of us!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1295400"/>
            <a:ext cx="9144000" cy="5257800"/>
          </a:xfrm>
        </p:spPr>
      </p:pic>
    </p:spTree>
    <p:extLst>
      <p:ext uri="{BB962C8B-B14F-4D97-AF65-F5344CB8AC3E}">
        <p14:creationId xmlns:p14="http://schemas.microsoft.com/office/powerpoint/2010/main" val="423782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191000"/>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000" b="1" dirty="0"/>
              <a:t>What to Do?</a:t>
            </a:r>
          </a:p>
        </p:txBody>
      </p:sp>
      <p:sp>
        <p:nvSpPr>
          <p:cNvPr id="10" name="Content Placeholder 2"/>
          <p:cNvSpPr>
            <a:spLocks noGrp="1"/>
          </p:cNvSpPr>
          <p:nvPr>
            <p:ph sz="quarter" idx="4294967295"/>
          </p:nvPr>
        </p:nvSpPr>
        <p:spPr>
          <a:xfrm>
            <a:off x="836612" y="3733800"/>
            <a:ext cx="10643737" cy="3810000"/>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                 But what could her family do about this?</a:t>
            </a:r>
          </a:p>
          <a:p>
            <a:pPr marL="0" indent="0">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She goes back to the CDC website and finds some ideas: </a:t>
            </a:r>
            <a:r>
              <a:rPr lang="en-US" sz="1700" dirty="0">
                <a:hlinkClick r:id="rId2"/>
              </a:rPr>
              <a:t>https://www.cdc.gov/coronavirus/2019ncov/daily-life-coping/managing-stress-anxiety.html?CDC_AA_refVal=https%3A%2F%2Fwww.cdc.gov%2Fcoronavirus%2F2019-ncov%2Fprepare%2Fmanaging-stress-anxiety.html</a:t>
            </a:r>
            <a:r>
              <a:rPr lang="en-US" sz="1700" dirty="0">
                <a:latin typeface="Arial" panose="020B0604020202020204" pitchFamily="34" charset="0"/>
                <a:cs typeface="Arial" panose="020B0604020202020204" pitchFamily="34" charset="0"/>
              </a:rPr>
              <a:t> </a:t>
            </a:r>
          </a:p>
          <a:p>
            <a:pPr marL="0" indent="0">
              <a:buNone/>
            </a:pPr>
            <a:endParaRPr lang="en-US" sz="1700" dirty="0">
              <a:latin typeface="Arial" panose="020B0604020202020204" pitchFamily="34" charset="0"/>
              <a:cs typeface="Arial" panose="020B0604020202020204" pitchFamily="34" charset="0"/>
            </a:endParaRPr>
          </a:p>
        </p:txBody>
      </p:sp>
      <p:sp>
        <p:nvSpPr>
          <p:cNvPr id="11" name="Rectangle 10"/>
          <p:cNvSpPr/>
          <p:nvPr/>
        </p:nvSpPr>
        <p:spPr>
          <a:xfrm>
            <a:off x="3427412" y="1894398"/>
            <a:ext cx="8305799" cy="2308324"/>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Juanita thinks this sounds like her family. She also knows that she is a little afraid to go back to work. So they aren’t alone.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857270" y="1784629"/>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641726"/>
            <a:ext cx="11353799" cy="940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501274"/>
          </a:xfrm>
        </p:spPr>
        <p:txBody>
          <a:bodyPr>
            <a:normAutofit fontScale="90000"/>
          </a:bodyPr>
          <a:lstStyle/>
          <a:p>
            <a:r>
              <a:rPr lang="en-US" dirty="0"/>
              <a:t>Here is what she finds at the CDC</a:t>
            </a:r>
          </a:p>
        </p:txBody>
      </p:sp>
      <p:sp>
        <p:nvSpPr>
          <p:cNvPr id="5" name="Content Placeholder 4"/>
          <p:cNvSpPr>
            <a:spLocks noGrp="1"/>
          </p:cNvSpPr>
          <p:nvPr>
            <p:ph idx="1"/>
          </p:nvPr>
        </p:nvSpPr>
        <p:spPr>
          <a:xfrm>
            <a:off x="379413" y="1582320"/>
            <a:ext cx="11353798" cy="6386498"/>
          </a:xfrm>
        </p:spPr>
        <p:txBody>
          <a:bodyPr>
            <a:normAutofit/>
          </a:bodyPr>
          <a:lstStyle/>
          <a:p>
            <a:r>
              <a:rPr lang="en-US" sz="2800" b="1" dirty="0"/>
              <a:t>Take breaks from watching, reading, or listening to news stories</a:t>
            </a:r>
            <a:r>
              <a:rPr lang="en-US" sz="2800" dirty="0"/>
              <a:t>, including social media. Too much is upsetting.</a:t>
            </a:r>
          </a:p>
          <a:p>
            <a:r>
              <a:rPr lang="en-US" sz="2800" b="1" dirty="0"/>
              <a:t>Take care of your body</a:t>
            </a:r>
            <a:r>
              <a:rPr lang="en-US" sz="2800" dirty="0"/>
              <a:t>.</a:t>
            </a:r>
          </a:p>
          <a:p>
            <a:pPr lvl="1"/>
            <a:r>
              <a:rPr lang="en-US" dirty="0"/>
              <a:t>Take deep breaths, stretch, or meditate</a:t>
            </a:r>
          </a:p>
          <a:p>
            <a:pPr lvl="1"/>
            <a:r>
              <a:rPr lang="en-US" dirty="0"/>
              <a:t>Eat healthy meals</a:t>
            </a:r>
          </a:p>
          <a:p>
            <a:pPr lvl="1"/>
            <a:r>
              <a:rPr lang="en-US" dirty="0"/>
              <a:t>Exercise regularly, get plenty of sleep</a:t>
            </a:r>
          </a:p>
          <a:p>
            <a:pPr lvl="1"/>
            <a:r>
              <a:rPr lang="en-US" dirty="0"/>
              <a:t>Avoid alcohol and drugs</a:t>
            </a:r>
          </a:p>
          <a:p>
            <a:r>
              <a:rPr lang="en-US" sz="2800" b="1" dirty="0"/>
              <a:t>Do fun things with family and friends</a:t>
            </a:r>
          </a:p>
          <a:p>
            <a:r>
              <a:rPr lang="en-US" sz="2800" b="1" dirty="0"/>
              <a:t>Talk with people you trust about your worries and how you are feeling.</a:t>
            </a:r>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42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28490</TotalTime>
  <Words>2916</Words>
  <Application>Microsoft Office PowerPoint</Application>
  <PresentationFormat>Custom</PresentationFormat>
  <Paragraphs>275</Paragraphs>
  <Slides>40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Office Theme</vt:lpstr>
      <vt:lpstr>PowerPoint Presentation</vt:lpstr>
      <vt:lpstr>Juanita’s Family Worries</vt:lpstr>
      <vt:lpstr>Here are the words she looks up</vt:lpstr>
      <vt:lpstr>Matching</vt:lpstr>
      <vt:lpstr>This is what Juanita finds:  The Stress of the CoVid-19 outbreak can include:</vt:lpstr>
      <vt:lpstr>Word Scramble</vt:lpstr>
      <vt:lpstr>CoVid-19 has hurt all of us! </vt:lpstr>
      <vt:lpstr>What to Do?</vt:lpstr>
      <vt:lpstr>Here is what she finds at the CDC</vt:lpstr>
      <vt:lpstr>Word Scramble</vt:lpstr>
      <vt:lpstr>Juanita now has some ideas she wants to bring to her family </vt:lpstr>
      <vt:lpstr>Words from the Coronavirus Anxiety Workbook</vt:lpstr>
      <vt:lpstr>Matching</vt:lpstr>
      <vt:lpstr>The Stress Resilience Action Plan</vt:lpstr>
      <vt:lpstr>Changing your information “diet”</vt:lpstr>
      <vt:lpstr>Changing your information “diet”</vt:lpstr>
      <vt:lpstr>Changing your information diet</vt:lpstr>
      <vt:lpstr>Make a gratitude journal</vt:lpstr>
      <vt:lpstr>Focus on what you can control </vt:lpstr>
      <vt:lpstr>Question Your Thinking: The Think Technique</vt:lpstr>
      <vt:lpstr>Practice</vt:lpstr>
      <vt:lpstr>Distract yourself from negative thoughts</vt:lpstr>
      <vt:lpstr>Practice</vt:lpstr>
      <vt:lpstr>Be kind to yourself</vt:lpstr>
      <vt:lpstr>Practice deep breathing, meditation or prayer</vt:lpstr>
      <vt:lpstr>Have Fun with Family and Friends</vt:lpstr>
      <vt:lpstr>Practice</vt:lpstr>
      <vt:lpstr>Build Your Health</vt:lpstr>
      <vt:lpstr>The Juarez-Jones family fight Covid-19 stress</vt:lpstr>
      <vt:lpstr>Frank’s Plan</vt:lpstr>
      <vt:lpstr>Maria’s Plan</vt:lpstr>
      <vt:lpstr>Mary’s Plan</vt:lpstr>
      <vt:lpstr>Juanita’s Plan</vt:lpstr>
      <vt:lpstr>The family stress resilience action plan </vt:lpstr>
      <vt:lpstr>The family stress resilience action plan </vt:lpstr>
      <vt:lpstr>Make your stress resilience action plan, include:</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Heather Surrency</cp:lastModifiedBy>
  <cp:revision>808</cp:revision>
  <cp:lastPrinted>2020-03-04T16:14:37Z</cp:lastPrinted>
  <dcterms:created xsi:type="dcterms:W3CDTF">2015-04-27T14:15:46Z</dcterms:created>
  <dcterms:modified xsi:type="dcterms:W3CDTF">2021-06-02T13:32:12Z</dcterms:modified>
</cp:coreProperties>
</file>